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3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1" r:id="rId35"/>
    <p:sldId id="290" r:id="rId36"/>
    <p:sldId id="292" r:id="rId37"/>
    <p:sldId id="293" r:id="rId38"/>
    <p:sldId id="294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1E86"/>
    <a:srgbClr val="435422"/>
    <a:srgbClr val="602E04"/>
    <a:srgbClr val="CC0099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92" d="100"/>
          <a:sy n="92" d="100"/>
        </p:scale>
        <p:origin x="91" y="35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-4042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9A275-1CE0-4E75-9FBB-880A038DABFE}" type="datetimeFigureOut">
              <a:rPr lang="th-TH" smtClean="0"/>
              <a:pPr/>
              <a:t>06/06/61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BAF84-BFAD-4901-BE56-38E3ABAAB71B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4771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1137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0-Cover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01-Title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2-Content-05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36" r:id="rId2"/>
    <p:sldLayoutId id="2147483722" r:id="rId3"/>
    <p:sldLayoutId id="2147483723" r:id="rId4"/>
    <p:sldLayoutId id="2147483726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Angsana New" pitchFamily="18" charset="-34"/>
          <a:ea typeface="+mj-ea"/>
          <a:cs typeface="Angsana New" pitchFamily="18" charset="-34"/>
        </a:defRPr>
      </a:lvl1pPr>
    </p:titleStyle>
    <p:bodyStyle>
      <a:lvl1pPr marL="0" indent="-274320" algn="l" defTabSz="914400" rtl="0" eaLnBrk="1" latinLnBrk="0" hangingPunct="1">
        <a:lnSpc>
          <a:spcPts val="2500"/>
        </a:lnSpc>
        <a:spcBef>
          <a:spcPts val="0"/>
        </a:spcBef>
        <a:buSzPct val="50000"/>
        <a:buFont typeface="Wingdings" pitchFamily="2" charset="2"/>
        <a:buChar char="q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1pPr>
      <a:lvl2pPr marL="640080" indent="-182880" algn="l" defTabSz="914400" rtl="0" eaLnBrk="1" latinLnBrk="0" hangingPunct="1">
        <a:lnSpc>
          <a:spcPts val="2000"/>
        </a:lnSpc>
        <a:spcBef>
          <a:spcPts val="0"/>
        </a:spcBef>
        <a:spcAft>
          <a:spcPts val="0"/>
        </a:spcAft>
        <a:buSzPct val="90000"/>
        <a:buFont typeface="Wingdings" pitchFamily="2" charset="2"/>
        <a:buChar char="§"/>
        <a:defRPr lang="en-US" sz="3200" kern="1200" dirty="0" smtClean="0">
          <a:solidFill>
            <a:srgbClr val="0070C0"/>
          </a:solidFill>
          <a:latin typeface="Angsana New" pitchFamily="18" charset="-34"/>
          <a:ea typeface="+mn-ea"/>
          <a:cs typeface="Angsana New" pitchFamily="18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ngsana New" pitchFamily="18" charset="-34"/>
          <a:ea typeface="+mn-ea"/>
          <a:cs typeface="Angsana New" pitchFamily="18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384329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8 การวิจัยเชิงคุณภาพ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dirty="0" smtClean="0">
                <a:solidFill>
                  <a:schemeClr val="bg1"/>
                </a:solidFill>
              </a:rPr>
              <a:t>วิจัยการตลาด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85106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8.2 การสนทนากลุ่มหรือการสัมภาษณ์เป็นกลุ่ม (</a:t>
            </a:r>
            <a:r>
              <a:rPr lang="en-US" sz="3200" b="1" dirty="0" smtClean="0">
                <a:solidFill>
                  <a:schemeClr val="bg1"/>
                </a:solidFill>
              </a:rPr>
              <a:t>Focus group interviewing)</a:t>
            </a:r>
            <a:r>
              <a:rPr lang="th-TH" sz="3200" b="1" dirty="0" smtClean="0">
                <a:solidFill>
                  <a:schemeClr val="bg1"/>
                </a:solidFill>
              </a:rPr>
              <a:t> 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29525" y="600055"/>
            <a:ext cx="5155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8.2.2 การเตรียมกลุ่มตัวอย่างสำหรับการสนทนากลุ่ม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2688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การเตรียมกลุ่มตัวอย่าง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3608" y="1887215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/>
              <a:t>คุณสมบัติของตัวอย่างที่จะสัมภาษณ์และจำนวนตัวอย่าง </a:t>
            </a:r>
            <a:endParaRPr lang="th-TH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331640" y="2420888"/>
            <a:ext cx="70567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400" b="1" dirty="0" smtClean="0"/>
              <a:t> หากประชากรมีความแตกต่างกันมาก ต้องใช้จำนวนตัวอย่างที่มากขึ้น</a:t>
            </a:r>
            <a:endParaRPr lang="en-US" sz="2400" b="1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/>
              <a:t> หากเกณฑ์ในการเลือกกลุ่มตัวอย่างมีมาก จำเป็นต้องใช้จำนวนตัวอย่างเพิ่มขึ้น</a:t>
            </a:r>
            <a:br>
              <a:rPr lang="th-TH" sz="2400" b="1" dirty="0" smtClean="0"/>
            </a:br>
            <a:r>
              <a:rPr lang="th-TH" sz="2400" b="1" dirty="0" smtClean="0"/>
              <a:t>     เพื่อให้ครอบคลุมประชากรเป้าหมาย</a:t>
            </a:r>
            <a:endParaRPr lang="en-US" sz="2400" b="1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/>
              <a:t> หากต้องการศึกษาให้เข้มข้น จำเป็นต้องใช้กลุ่มตัวอย่างจำนวนมาก</a:t>
            </a:r>
            <a:endParaRPr lang="en-US" sz="2400" b="1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/>
              <a:t> ความต้องการใช้กลุ่มตัวอย่างที่หลากหลาย ต้องใช้จำนวนตัวอย่างมากขึ้น</a:t>
            </a:r>
            <a:endParaRPr lang="en-US" sz="2400" b="1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b="1" dirty="0" smtClean="0"/>
              <a:t> งบประมาณและทรัพยากร การใช้กลุ่มตัวอย่างมากทำให้ได้ผลการวิจัยที่ถูกต้อง </a:t>
            </a:r>
            <a:br>
              <a:rPr lang="th-TH" sz="2400" b="1" dirty="0" smtClean="0"/>
            </a:br>
            <a:r>
              <a:rPr lang="th-TH" sz="2400" b="1" dirty="0" smtClean="0"/>
              <a:t>     แม่นยำ และหลากหลายมากขึ้น ดังนั้นหากมีงบประมาณและเวลามาก การใช้กลุ่ม</a:t>
            </a:r>
            <a:br>
              <a:rPr lang="th-TH" sz="2400" b="1" dirty="0" smtClean="0"/>
            </a:br>
            <a:r>
              <a:rPr lang="th-TH" sz="2400" b="1" dirty="0" smtClean="0"/>
              <a:t>     ตัวอย่างจำนวนมากจึงมีความเหมาะสม</a:t>
            </a: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85106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8.2 การสนทนากลุ่มหรือการสัมภาษณ์เป็นกลุ่ม (</a:t>
            </a:r>
            <a:r>
              <a:rPr lang="en-US" sz="3200" b="1" dirty="0" smtClean="0">
                <a:solidFill>
                  <a:schemeClr val="bg1"/>
                </a:solidFill>
              </a:rPr>
              <a:t>Focus group interviewing)</a:t>
            </a:r>
            <a:r>
              <a:rPr lang="th-TH" sz="3200" b="1" dirty="0" smtClean="0">
                <a:solidFill>
                  <a:schemeClr val="bg1"/>
                </a:solidFill>
              </a:rPr>
              <a:t> 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29525" y="600055"/>
            <a:ext cx="5155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8.2.2 การเตรียมกลุ่มตัวอย่างสำหรับการสนทนากลุ่ม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2688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การเตรียมกลุ่มตัวอย่าง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3608" y="1887215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/>
              <a:t>โดยทั่วไปการสนทนากลุ่มมักแบ่งเป็น 4-12 กลุ่ม กลุ่มละ 8-12 คน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99592" y="2708920"/>
          <a:ext cx="8064896" cy="3048000"/>
        </p:xfrm>
        <a:graphic>
          <a:graphicData uri="http://schemas.openxmlformats.org/drawingml/2006/table">
            <a:tbl>
              <a:tblPr/>
              <a:tblGrid>
                <a:gridCol w="2136428"/>
                <a:gridCol w="2032235"/>
                <a:gridCol w="1896498"/>
                <a:gridCol w="1999735"/>
              </a:tblGrid>
              <a:tr h="0">
                <a:tc gridSpan="4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b="1" dirty="0" smtClean="0">
                          <a:latin typeface="Angsana New"/>
                          <a:ea typeface="Calibri"/>
                        </a:rPr>
                        <a:t>ตัวอย่างการ</a:t>
                      </a:r>
                      <a:r>
                        <a:rPr lang="th-TH" sz="2000" b="1" dirty="0">
                          <a:latin typeface="Angsana New"/>
                          <a:ea typeface="Calibri"/>
                        </a:rPr>
                        <a:t>กำหนดตัวอย่างในแต่ละกลุ่มสำหรับการสนทนากลุ่ม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กลุ่มที่ 1 อายุ </a:t>
                      </a:r>
                      <a:r>
                        <a:rPr lang="en-US" sz="1800" b="1">
                          <a:latin typeface="Angsana New"/>
                          <a:ea typeface="Calibri"/>
                        </a:rPr>
                        <a:t>1</a:t>
                      </a:r>
                      <a:r>
                        <a:rPr lang="th-TH" sz="1800" b="1">
                          <a:latin typeface="Angsana New"/>
                          <a:ea typeface="Calibri"/>
                        </a:rPr>
                        <a:t>5</a:t>
                      </a:r>
                      <a:r>
                        <a:rPr lang="en-US" sz="1800" b="1">
                          <a:latin typeface="Angsana New"/>
                          <a:ea typeface="Calibri"/>
                        </a:rPr>
                        <a:t>-2</a:t>
                      </a:r>
                      <a:r>
                        <a:rPr lang="th-TH" sz="1800" b="1">
                          <a:latin typeface="Angsana New"/>
                          <a:ea typeface="Calibri"/>
                        </a:rPr>
                        <a:t>2 ปี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กลุ่มที่ 2 อายุ 23</a:t>
                      </a:r>
                      <a:r>
                        <a:rPr lang="en-US" sz="1800" b="1" dirty="0">
                          <a:latin typeface="Angsana New"/>
                          <a:ea typeface="Calibri"/>
                        </a:rPr>
                        <a:t>-</a:t>
                      </a:r>
                      <a:r>
                        <a:rPr lang="th-TH" sz="1800" b="1" dirty="0">
                          <a:latin typeface="Angsana New"/>
                          <a:ea typeface="Calibri"/>
                        </a:rPr>
                        <a:t>30 ปี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กลุ่มที่ 3 อายุ 31-40 ปี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800" b="1">
                          <a:latin typeface="Angsana New"/>
                          <a:ea typeface="Calibri"/>
                        </a:rPr>
                        <a:t>กลุ่มที่ 4 อายุ 41-50 ปี</a:t>
                      </a:r>
                      <a:endParaRPr lang="en-US" sz="20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ผู้ชาย (4 คน)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  <a:p>
                      <a:pPr marL="342900" lvl="0" indent="-180000" algn="l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ใช้ประจำ</a:t>
                      </a:r>
                      <a:r>
                        <a:rPr lang="en-US" sz="1800" b="1" dirty="0">
                          <a:latin typeface="Angsana New"/>
                          <a:ea typeface="Calibri"/>
                        </a:rPr>
                        <a:t> 1-2 </a:t>
                      </a:r>
                      <a:r>
                        <a:rPr lang="th-TH" sz="1800" b="1" dirty="0">
                          <a:latin typeface="Angsana New"/>
                          <a:ea typeface="Calibri"/>
                        </a:rPr>
                        <a:t>คน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  <a:p>
                      <a:pPr marL="342900" lvl="0" indent="-180000" algn="l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ใช้เป็นบางครั้ง</a:t>
                      </a:r>
                      <a:r>
                        <a:rPr lang="en-US" sz="1800" b="1" dirty="0">
                          <a:latin typeface="Angsana New"/>
                          <a:ea typeface="Calibri"/>
                        </a:rPr>
                        <a:t>  1-2 </a:t>
                      </a:r>
                      <a:r>
                        <a:rPr lang="th-TH" sz="1800" b="1" dirty="0">
                          <a:latin typeface="Angsana New"/>
                          <a:ea typeface="Calibri"/>
                        </a:rPr>
                        <a:t>คน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  <a:p>
                      <a:pPr marL="342900" lvl="0" indent="-180000" algn="l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นาน ๆ ใช้</a:t>
                      </a:r>
                      <a:r>
                        <a:rPr lang="en-US" sz="1800" b="1" dirty="0">
                          <a:latin typeface="Angsana New"/>
                          <a:ea typeface="Calibri"/>
                        </a:rPr>
                        <a:t>  1 </a:t>
                      </a:r>
                      <a:r>
                        <a:rPr lang="th-TH" sz="1800" b="1" dirty="0">
                          <a:latin typeface="Angsana New"/>
                          <a:ea typeface="Calibri"/>
                        </a:rPr>
                        <a:t>คน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ผู้ชาย (4 คน)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  <a:p>
                      <a:pPr marL="342900" lvl="0" indent="-180000" algn="l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ใช้ประจำ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 1 </a:t>
                      </a: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คน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marL="342900" lvl="0" indent="-180000" algn="l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ใช้เป็นบางครั้ง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  1-2 </a:t>
                      </a: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คน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marL="342900" lvl="0" indent="-180000" algn="l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นาน ๆ ใช้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  1-2 </a:t>
                      </a: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คน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ผู้ชาย (4 คน)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  <a:p>
                      <a:pPr marL="342900" lvl="0" indent="-180000" algn="l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ใช้ประจำ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 1-2 </a:t>
                      </a: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คน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marL="342900" lvl="0" indent="-180000" algn="l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ใช้เป็นบางครั้ง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  1 </a:t>
                      </a: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คน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marL="342900" lvl="0" indent="-180000" algn="l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นาน ๆ ใช้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  1-2 </a:t>
                      </a: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คน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ผู้ชาย (4 คน)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  <a:p>
                      <a:pPr marL="342900" lvl="0" indent="-180000" algn="l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ใช้ประจำ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 1</a:t>
                      </a: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-2 คน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marL="342900" lvl="0" indent="-180000" algn="l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ใช้เป็นบางครั้ง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  1</a:t>
                      </a: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-2 คน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marL="342900" lvl="0" indent="-180000" algn="l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นาน ๆ ใช้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  1 </a:t>
                      </a: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คน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180000" algn="l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180000" algn="l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180000" algn="l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180000" algn="l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ผู้หญิง (4 คน)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  <a:p>
                      <a:pPr marL="342900" lvl="0" indent="-180000" algn="l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ใช้ประจำ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 1-2 </a:t>
                      </a: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คน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marL="342900" lvl="0" indent="-180000" algn="l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ใช้เป็นบางครั้ง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  1-2 </a:t>
                      </a: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คน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marL="342900" lvl="0" indent="-180000" algn="l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นาน ๆ ใช้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  1 </a:t>
                      </a: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คน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ผู้หญิง (4 คน)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  <a:p>
                      <a:pPr marL="342900" lvl="0" indent="-180000" algn="l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ใช้ประจำ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 1 </a:t>
                      </a: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คน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marL="342900" lvl="0" indent="-180000" algn="l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ใช้เป็นบางครั้ง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  1-2 </a:t>
                      </a: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คน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marL="342900" lvl="0" indent="-180000" algn="l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นาน ๆ ใช้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  1-2 </a:t>
                      </a: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คน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ผู้หญิง (4 คน)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  <a:p>
                      <a:pPr marL="342900" lvl="0" indent="-180000" algn="l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ใช้ประจำ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 1-2 </a:t>
                      </a: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คน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marL="342900" lvl="0" indent="-180000" algn="l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ใช้เป็นบางครั้ง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  1 </a:t>
                      </a: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คน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marL="342900" lvl="0" indent="-180000" algn="l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นาน ๆ ใช้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  1-2 </a:t>
                      </a: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คน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 New"/>
                          <a:ea typeface="Calibri"/>
                        </a:rPr>
                        <a:t>ผู้หญิง (4 คน)</a:t>
                      </a:r>
                      <a:endParaRPr lang="en-US" sz="2000" b="1" dirty="0">
                        <a:latin typeface="Angsana New"/>
                        <a:ea typeface="Calibri"/>
                      </a:endParaRPr>
                    </a:p>
                    <a:p>
                      <a:pPr marL="342900" lvl="0" indent="-180000" algn="l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ใช้ประจำ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 1</a:t>
                      </a: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-2 คน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marL="342900" lvl="0" indent="-180000" algn="l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ใช้เป็นบางครั้ง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  1</a:t>
                      </a: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-2 คน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  <a:p>
                      <a:pPr marL="342900" lvl="0" indent="-180000" algn="l" defTabSz="914400" rtl="0" eaLnBrk="1" latinLnBrk="0" hangingPunct="1"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นาน ๆ ใช้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  1 </a:t>
                      </a:r>
                      <a:r>
                        <a:rPr lang="th-TH" sz="1800" b="1" kern="1200" dirty="0">
                          <a:solidFill>
                            <a:schemeClr val="tx1"/>
                          </a:solidFill>
                          <a:latin typeface="Angsana New"/>
                          <a:ea typeface="Calibri"/>
                          <a:cs typeface="+mn-cs"/>
                        </a:rPr>
                        <a:t>คน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Angsana New"/>
                        <a:ea typeface="Calibri"/>
                        <a:cs typeface="+mn-cs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85106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8.2 การสนทนากลุ่มหรือการสัมภาษณ์เป็นกลุ่ม (</a:t>
            </a:r>
            <a:r>
              <a:rPr lang="en-US" sz="3200" b="1" dirty="0" smtClean="0">
                <a:solidFill>
                  <a:schemeClr val="bg1"/>
                </a:solidFill>
              </a:rPr>
              <a:t>Focus group interviewing)</a:t>
            </a:r>
            <a:r>
              <a:rPr lang="th-TH" sz="3200" b="1" dirty="0" smtClean="0">
                <a:solidFill>
                  <a:schemeClr val="bg1"/>
                </a:solidFill>
              </a:rPr>
              <a:t> 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47332" y="600055"/>
            <a:ext cx="33377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8.2.3 การจัดเตรียมการสัมภาษณ์ 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27847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การเตรียมการสัมภาษณ์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31640" y="1916832"/>
            <a:ext cx="69847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400" b="1" dirty="0" smtClean="0"/>
              <a:t>การคัดเลือกผู้ดำเนินการสัมภาษณ์</a:t>
            </a:r>
            <a:r>
              <a:rPr lang="th-TH" sz="2400" dirty="0" smtClean="0"/>
              <a:t> ผู้ดำเนินการสัมภาษณ์ที่ดีควรมีคุณสมบัติดังนี้</a:t>
            </a: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th-TH" sz="2400" b="1" dirty="0" smtClean="0"/>
              <a:t> สุภาพ</a:t>
            </a:r>
            <a:endParaRPr lang="en-US" sz="2400" b="1" dirty="0" smtClean="0"/>
          </a:p>
          <a:p>
            <a:pPr lvl="1">
              <a:buFont typeface="Courier New" pitchFamily="49" charset="0"/>
              <a:buChar char="o"/>
            </a:pPr>
            <a:r>
              <a:rPr lang="th-TH" sz="2400" b="1" dirty="0" smtClean="0"/>
              <a:t> ใจเย็น</a:t>
            </a:r>
            <a:endParaRPr lang="en-US" sz="2400" b="1" dirty="0" smtClean="0"/>
          </a:p>
          <a:p>
            <a:pPr lvl="1">
              <a:buFont typeface="Courier New" pitchFamily="49" charset="0"/>
              <a:buChar char="o"/>
            </a:pPr>
            <a:r>
              <a:rPr lang="th-TH" sz="2400" b="1" dirty="0" smtClean="0"/>
              <a:t> มีความรู้ในหัวข้อสนทนา</a:t>
            </a:r>
            <a:endParaRPr lang="en-US" sz="2400" b="1" dirty="0" smtClean="0"/>
          </a:p>
          <a:p>
            <a:pPr lvl="1">
              <a:buFont typeface="Courier New" pitchFamily="49" charset="0"/>
              <a:buChar char="o"/>
            </a:pPr>
            <a:r>
              <a:rPr lang="th-TH" sz="2400" b="1" dirty="0" smtClean="0"/>
              <a:t> มีความสามารถในการแก้ไขปัญหาเฉพาะหน้าได้</a:t>
            </a:r>
            <a:endParaRPr lang="en-US" sz="2400" b="1" dirty="0" smtClean="0"/>
          </a:p>
          <a:p>
            <a:pPr lvl="1">
              <a:buFont typeface="Courier New" pitchFamily="49" charset="0"/>
              <a:buChar char="o"/>
            </a:pPr>
            <a:r>
              <a:rPr lang="th-TH" sz="2400" b="1" dirty="0" smtClean="0"/>
              <a:t> มีบุคลิกดี</a:t>
            </a:r>
            <a:endParaRPr lang="en-US" sz="2400" b="1" dirty="0" smtClean="0"/>
          </a:p>
          <a:p>
            <a:pPr lvl="1">
              <a:buFont typeface="Courier New" pitchFamily="49" charset="0"/>
              <a:buChar char="o"/>
            </a:pPr>
            <a:r>
              <a:rPr lang="th-TH" sz="2400" b="1" dirty="0" smtClean="0"/>
              <a:t> มี</a:t>
            </a:r>
            <a:r>
              <a:rPr lang="th-TH" sz="2400" b="1" dirty="0" err="1" smtClean="0"/>
              <a:t>มนุษย</a:t>
            </a:r>
            <a:r>
              <a:rPr lang="th-TH" sz="2400" b="1" dirty="0" smtClean="0"/>
              <a:t>สัมพันธ์ดี</a:t>
            </a:r>
            <a:endParaRPr lang="en-US" sz="2400" b="1" dirty="0" smtClean="0"/>
          </a:p>
          <a:p>
            <a:pPr lvl="1">
              <a:buFont typeface="Courier New" pitchFamily="49" charset="0"/>
              <a:buChar char="o"/>
            </a:pPr>
            <a:r>
              <a:rPr lang="th-TH" sz="2400" b="1" dirty="0" smtClean="0"/>
              <a:t> มีความสามารถในการจับประเด็น</a:t>
            </a:r>
            <a:endParaRPr lang="en-US" sz="2400" b="1" dirty="0" smtClean="0"/>
          </a:p>
          <a:p>
            <a:pPr lvl="1">
              <a:buFont typeface="Courier New" pitchFamily="49" charset="0"/>
              <a:buChar char="o"/>
            </a:pPr>
            <a:r>
              <a:rPr lang="th-TH" sz="2400" b="1" dirty="0" smtClean="0"/>
              <a:t> มีความสามารถในการตั้งคำถาม</a:t>
            </a:r>
            <a:endParaRPr lang="en-US" sz="2400" b="1" dirty="0" smtClean="0"/>
          </a:p>
          <a:p>
            <a:pPr lvl="1">
              <a:buFont typeface="Courier New" pitchFamily="49" charset="0"/>
              <a:buChar char="o"/>
            </a:pPr>
            <a:r>
              <a:rPr lang="th-TH" sz="2400" b="1" dirty="0" smtClean="0"/>
              <a:t> มีความเป็นธรรมชาติ</a:t>
            </a: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85106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8.2 การสนทนากลุ่มหรือการสัมภาษณ์เป็นกลุ่ม (</a:t>
            </a:r>
            <a:r>
              <a:rPr lang="en-US" sz="3200" b="1" dirty="0" smtClean="0">
                <a:solidFill>
                  <a:schemeClr val="bg1"/>
                </a:solidFill>
              </a:rPr>
              <a:t>Focus group interviewing)</a:t>
            </a:r>
            <a:r>
              <a:rPr lang="th-TH" sz="3200" b="1" dirty="0" smtClean="0">
                <a:solidFill>
                  <a:schemeClr val="bg1"/>
                </a:solidFill>
              </a:rPr>
              <a:t> 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47332" y="600055"/>
            <a:ext cx="33377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8.2.3 การจัดเตรียมการสัมภาษณ์ 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36856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การเตรียมรูปแบบการสัมภาษณ์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71600" y="1938312"/>
            <a:ext cx="795637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400" b="1" dirty="0" smtClean="0"/>
              <a:t>คำถามทั่วไป </a:t>
            </a:r>
            <a:r>
              <a:rPr lang="en-US" sz="2400" b="1" dirty="0" smtClean="0"/>
              <a:t>(Throw-Away questions)</a:t>
            </a:r>
            <a:r>
              <a:rPr lang="en-US" sz="2400" dirty="0" smtClean="0"/>
              <a:t> </a:t>
            </a:r>
            <a:r>
              <a:rPr lang="th-TH" sz="2400" dirty="0" smtClean="0"/>
              <a:t>คือ คำถามที่ถามเพื่อสร้างบรรยากาศที่ดีในการสัมภาษณ์ ทำให้ผู้ถูกสัมภาษณ์มีความคุ้นเคยกัน</a:t>
            </a:r>
            <a:endParaRPr lang="en-US" sz="2400" dirty="0" smtClean="0"/>
          </a:p>
          <a:p>
            <a:pPr lvl="0"/>
            <a:endParaRPr lang="th-TH" sz="2400" b="1" dirty="0" smtClean="0"/>
          </a:p>
          <a:p>
            <a:pPr lvl="0"/>
            <a:r>
              <a:rPr lang="th-TH" sz="2400" b="1" dirty="0" smtClean="0"/>
              <a:t>คำถามหลัก (</a:t>
            </a:r>
            <a:r>
              <a:rPr lang="en-US" sz="2400" b="1" dirty="0" smtClean="0"/>
              <a:t>Essential questions)</a:t>
            </a:r>
            <a:r>
              <a:rPr lang="en-US" sz="2400" dirty="0" smtClean="0"/>
              <a:t> </a:t>
            </a:r>
            <a:r>
              <a:rPr lang="th-TH" sz="2400" dirty="0" smtClean="0"/>
              <a:t>คือ คำถามที่มุ่งไปสู่วัตถุประสงค์หรือคำถามการวิจัย</a:t>
            </a:r>
            <a:endParaRPr lang="en-US" sz="2400" dirty="0" smtClean="0"/>
          </a:p>
          <a:p>
            <a:pPr lvl="0"/>
            <a:endParaRPr lang="th-TH" sz="2400" b="1" dirty="0" smtClean="0"/>
          </a:p>
          <a:p>
            <a:pPr lvl="0"/>
            <a:r>
              <a:rPr lang="th-TH" sz="2400" b="1" dirty="0" smtClean="0"/>
              <a:t>คำถามเพิ่มเติม (</a:t>
            </a:r>
            <a:r>
              <a:rPr lang="en-US" sz="2400" b="1" dirty="0" smtClean="0"/>
              <a:t>Extra questions)</a:t>
            </a:r>
            <a:r>
              <a:rPr lang="en-US" sz="2400" dirty="0" smtClean="0"/>
              <a:t> </a:t>
            </a:r>
            <a:r>
              <a:rPr lang="th-TH" sz="2400" dirty="0" smtClean="0"/>
              <a:t>คือ คำถามที่มีความคล้ายคลึงกับคำถามหลัก แต่อาจมีการปรับคำพูดหรือวิธีการถามให้มีความแตกต่างกัน อาจใช้เพื่อตรวจสอบความเชื่อมั่นของคำตอบที่ได้จากคำถามหลัก</a:t>
            </a:r>
            <a:endParaRPr lang="en-US" sz="2400" dirty="0" smtClean="0"/>
          </a:p>
          <a:p>
            <a:pPr lvl="0"/>
            <a:endParaRPr lang="th-TH" sz="2400" b="1" dirty="0" smtClean="0"/>
          </a:p>
          <a:p>
            <a:pPr lvl="0"/>
            <a:r>
              <a:rPr lang="th-TH" sz="2400" b="1" dirty="0" smtClean="0"/>
              <a:t>คำถามสืบค้น</a:t>
            </a:r>
            <a:r>
              <a:rPr lang="en-US" sz="2400" b="1" dirty="0" smtClean="0"/>
              <a:t> (Probing questions)</a:t>
            </a:r>
            <a:r>
              <a:rPr lang="en-US" sz="2400" dirty="0" smtClean="0"/>
              <a:t> </a:t>
            </a:r>
            <a:r>
              <a:rPr lang="th-TH" sz="2400" dirty="0" smtClean="0"/>
              <a:t>คือ คำถามที่มีวัตถุประสงค์เพื่อให้เกิดความสมบูรณ์ของคำตอบหรือความคิดเห็นจากผู้ให้สัมภาษณ์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85106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8.2 การสนทนากลุ่มหรือการสัมภาษณ์เป็นกลุ่ม (</a:t>
            </a:r>
            <a:r>
              <a:rPr lang="en-US" sz="3200" b="1" dirty="0" smtClean="0">
                <a:solidFill>
                  <a:schemeClr val="bg1"/>
                </a:solidFill>
              </a:rPr>
              <a:t>Focus group interviewing)</a:t>
            </a:r>
            <a:r>
              <a:rPr lang="th-TH" sz="3200" b="1" dirty="0" smtClean="0">
                <a:solidFill>
                  <a:schemeClr val="bg1"/>
                </a:solidFill>
              </a:rPr>
              <a:t> 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15033" y="600055"/>
            <a:ext cx="3070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8.2.4 การดำเนินการสัมภาษณ์ 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4969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การดำเนินการสัมภาษณ์แบ่งเป็น 5 ช่วง ดังนี้</a:t>
            </a:r>
            <a:endParaRPr lang="en-US" sz="32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827584" y="1916832"/>
            <a:ext cx="8244408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300" b="1" dirty="0" smtClean="0"/>
              <a:t>ช่วงที่ 1</a:t>
            </a:r>
            <a:r>
              <a:rPr lang="en-US" sz="2300" b="1" dirty="0" smtClean="0"/>
              <a:t>:</a:t>
            </a:r>
            <a:r>
              <a:rPr lang="en-US" sz="2300" dirty="0" smtClean="0"/>
              <a:t> </a:t>
            </a:r>
            <a:r>
              <a:rPr lang="th-TH" sz="2300" b="1" dirty="0" smtClean="0"/>
              <a:t>ช่วงเตรียมความพร้อม</a:t>
            </a:r>
            <a:r>
              <a:rPr lang="th-TH" sz="2300" dirty="0" smtClean="0"/>
              <a:t> เป็นช่วงการจัดเตรียมความพร้อมของสถานที่เพื่อทำให้การสัมภาษณ์เป็นไปอย่างมีประสิทธิภาพ </a:t>
            </a:r>
          </a:p>
          <a:p>
            <a:endParaRPr lang="en-US" sz="1600" dirty="0" smtClean="0"/>
          </a:p>
          <a:p>
            <a:r>
              <a:rPr lang="th-TH" sz="2300" b="1" dirty="0" smtClean="0"/>
              <a:t>ช่วงที่ 2</a:t>
            </a:r>
            <a:r>
              <a:rPr lang="en-US" sz="2300" b="1" dirty="0" smtClean="0"/>
              <a:t>:</a:t>
            </a:r>
            <a:r>
              <a:rPr lang="en-US" sz="2300" dirty="0" smtClean="0"/>
              <a:t> </a:t>
            </a:r>
            <a:r>
              <a:rPr lang="th-TH" sz="2300" b="1" dirty="0" smtClean="0"/>
              <a:t>ช่วงแนะนำตัว</a:t>
            </a:r>
            <a:r>
              <a:rPr lang="th-TH" sz="2300" dirty="0" smtClean="0"/>
              <a:t> เป็นช่วงที่ผู้ดำเนินการสัมภาษณ์จะแนะนำตัวเองและให้ผู้ถูกสัมภาษณ์แต่ละคนแนะนำตัว เพื่อให้มีบรรยากาศที่ผ่อนคลาย</a:t>
            </a:r>
          </a:p>
          <a:p>
            <a:endParaRPr lang="en-US" sz="1400" dirty="0" smtClean="0"/>
          </a:p>
          <a:p>
            <a:r>
              <a:rPr lang="th-TH" sz="2300" b="1" dirty="0" smtClean="0"/>
              <a:t>ช่วงที่ 3</a:t>
            </a:r>
            <a:r>
              <a:rPr lang="en-US" sz="2300" b="1" dirty="0" smtClean="0"/>
              <a:t>: </a:t>
            </a:r>
            <a:r>
              <a:rPr lang="th-TH" sz="2300" b="1" dirty="0" smtClean="0"/>
              <a:t>ช่วงเปิดหัวข้อ</a:t>
            </a:r>
            <a:r>
              <a:rPr lang="th-TH" sz="2300" dirty="0" smtClean="0"/>
              <a:t> เป็นช่วงที่ผู้ดำเนินการสัมภาษณ์แจ้งหัวข้อ วัตถุประสงค์ และกติกาในการสนทนา </a:t>
            </a:r>
            <a:endParaRPr lang="en-US" sz="2300" dirty="0" smtClean="0"/>
          </a:p>
          <a:p>
            <a:endParaRPr lang="th-TH" sz="1400" b="1" dirty="0" smtClean="0"/>
          </a:p>
          <a:p>
            <a:r>
              <a:rPr lang="th-TH" sz="2300" b="1" dirty="0" smtClean="0"/>
              <a:t>ช่วงที่ 4</a:t>
            </a:r>
            <a:r>
              <a:rPr lang="en-US" sz="2300" b="1" dirty="0" smtClean="0"/>
              <a:t>:</a:t>
            </a:r>
            <a:r>
              <a:rPr lang="en-US" sz="2300" dirty="0" smtClean="0"/>
              <a:t> </a:t>
            </a:r>
            <a:r>
              <a:rPr lang="th-TH" sz="2300" b="1" dirty="0" smtClean="0"/>
              <a:t>ช่วงแสดงความคิดเห็น</a:t>
            </a:r>
            <a:r>
              <a:rPr lang="th-TH" sz="2300" dirty="0" smtClean="0"/>
              <a:t> เป็นช่วงที่ผู้ดำเนินการสัมภาษณ์ถามคำถามและให้กลุ่มตัวอย่างแสดงความคิดเห็น</a:t>
            </a:r>
            <a:endParaRPr lang="en-US" sz="2300" dirty="0" smtClean="0"/>
          </a:p>
          <a:p>
            <a:endParaRPr lang="th-TH" sz="1400" b="1" dirty="0" smtClean="0"/>
          </a:p>
          <a:p>
            <a:r>
              <a:rPr lang="th-TH" sz="2300" b="1" dirty="0" smtClean="0"/>
              <a:t>ช่วงที่ 5</a:t>
            </a:r>
            <a:r>
              <a:rPr lang="en-US" sz="2300" b="1" dirty="0" smtClean="0"/>
              <a:t>:</a:t>
            </a:r>
            <a:r>
              <a:rPr lang="en-US" sz="2300" dirty="0" smtClean="0"/>
              <a:t> </a:t>
            </a:r>
            <a:r>
              <a:rPr lang="th-TH" sz="2300" b="1" dirty="0" smtClean="0"/>
              <a:t>ช่วงปิดการสนทนา</a:t>
            </a:r>
            <a:r>
              <a:rPr lang="th-TH" sz="2300" dirty="0" smtClean="0"/>
              <a:t> ผู้ดำเนินการสัมภาษณ์แจ้งยุติการสนทนา แจ้งการรักษาความลับของผู้ให้สัมภาษณ์ และกล่าวขอบคุณผู้ให้สัมภาษณ์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85106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8.2 การสนทนากลุ่มหรือการสัมภาษณ์เป็นกลุ่ม (</a:t>
            </a:r>
            <a:r>
              <a:rPr lang="en-US" sz="3200" b="1" dirty="0" smtClean="0">
                <a:solidFill>
                  <a:schemeClr val="bg1"/>
                </a:solidFill>
              </a:rPr>
              <a:t>Focus group interviewing)</a:t>
            </a:r>
            <a:r>
              <a:rPr lang="th-TH" sz="3200" b="1" dirty="0" smtClean="0">
                <a:solidFill>
                  <a:schemeClr val="bg1"/>
                </a:solidFill>
              </a:rPr>
              <a:t> 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09134" y="600055"/>
            <a:ext cx="2375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8.2.5 การจัดทำรายงาน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62568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แนวทางในการวิเคราะห์และสรุปผลการวิจัยเชิงคุณภาพ </a:t>
            </a:r>
            <a:endParaRPr lang="en-US" sz="32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115616" y="2132856"/>
            <a:ext cx="741682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216000">
              <a:buFont typeface="Courier New" pitchFamily="49" charset="0"/>
              <a:buChar char="o"/>
            </a:pPr>
            <a:r>
              <a:rPr lang="th-TH" sz="2000" b="1" dirty="0" smtClean="0"/>
              <a:t>หลีกเลี่ยงการระบุเชิงปริมาณ เช่น หากมีผู้ให้ข้อมูล 4 คน จากการสัมภาษณ์ 7 คน ไม่ได้หมายความว่ามีผู้เห็นด้วยร้อยละ 57</a:t>
            </a:r>
          </a:p>
          <a:p>
            <a:pPr marL="342900" lvl="0" indent="-216000">
              <a:buFont typeface="Courier New" pitchFamily="49" charset="0"/>
              <a:buChar char="o"/>
            </a:pPr>
            <a:endParaRPr lang="en-US" sz="2000" b="1" dirty="0" smtClean="0"/>
          </a:p>
          <a:p>
            <a:pPr marL="342900" lvl="0" indent="-216000">
              <a:buFont typeface="Courier New" pitchFamily="49" charset="0"/>
              <a:buChar char="o"/>
            </a:pPr>
            <a:r>
              <a:rPr lang="th-TH" sz="2000" b="1" dirty="0" smtClean="0"/>
              <a:t>แสดงแนวโน้มหรือรูปแบบของข้อค้นพบจากการวิจัย และแสดงคำพูดหรือคำตอบที่ผู้ถูกสัมภาษณ์ให้ข้อมูลโดยไม่มีการปรับแต่งเป็นส่วนประกอบเพื่อยืนยัน</a:t>
            </a:r>
          </a:p>
          <a:p>
            <a:pPr marL="342900" lvl="0" indent="-216000"/>
            <a:endParaRPr lang="en-US" sz="2000" b="1" dirty="0" smtClean="0"/>
          </a:p>
          <a:p>
            <a:pPr marL="342900" lvl="0" indent="-216000">
              <a:buFont typeface="Courier New" pitchFamily="49" charset="0"/>
              <a:buChar char="o"/>
            </a:pPr>
            <a:r>
              <a:rPr lang="th-TH" sz="2000" b="1" dirty="0" smtClean="0"/>
              <a:t>การแสดงคำพูดหรือคำตอบของผู้ถูกสัมภาษณ์ควรระบุว่าผู้ถูกสัมภาษณ์นั้นมีคุณสมบัติอย่างไร เช่น ผู้หญิงอายุ 26 ปี ใช้สินค้าเป็นประจำระบุว่า </a:t>
            </a:r>
            <a:r>
              <a:rPr lang="en-US" sz="2000" b="1" dirty="0" smtClean="0"/>
              <a:t>“</a:t>
            </a:r>
            <a:r>
              <a:rPr lang="th-TH" sz="2000" b="1" dirty="0" smtClean="0"/>
              <a:t>................</a:t>
            </a:r>
            <a:r>
              <a:rPr lang="en-US" sz="2000" b="1" dirty="0" smtClean="0"/>
              <a:t>”</a:t>
            </a:r>
            <a:endParaRPr lang="th-TH" sz="2000" b="1" dirty="0" smtClean="0"/>
          </a:p>
          <a:p>
            <a:pPr marL="342900" lvl="0" indent="-216000"/>
            <a:endParaRPr lang="en-US" sz="2000" b="1" dirty="0" smtClean="0"/>
          </a:p>
          <a:p>
            <a:pPr marL="342900" lvl="0" indent="-216000">
              <a:buFont typeface="Courier New" pitchFamily="49" charset="0"/>
              <a:buChar char="o"/>
            </a:pPr>
            <a:r>
              <a:rPr lang="th-TH" sz="2000" b="1" dirty="0" smtClean="0"/>
              <a:t>สรุปประเด็นสำคัญ และสนับสนุนข้อมูลโดยแสดงคำพูดหรือคำตอบที่ผู้ถูกสัมภาษณ์ให้ข้อมูล</a:t>
            </a:r>
            <a:endParaRPr lang="en-US" sz="2000" b="1" dirty="0" smtClean="0"/>
          </a:p>
          <a:p>
            <a:pPr marL="342900" indent="-216000">
              <a:buFont typeface="Courier New" pitchFamily="49" charset="0"/>
              <a:buChar char="o"/>
            </a:pPr>
            <a:endParaRPr lang="th-TH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85106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8.2 การสนทนากลุ่มหรือการสัมภาษณ์เป็นกลุ่ม (</a:t>
            </a:r>
            <a:r>
              <a:rPr lang="en-US" sz="3200" b="1" dirty="0" smtClean="0">
                <a:solidFill>
                  <a:schemeClr val="bg1"/>
                </a:solidFill>
              </a:rPr>
              <a:t>Focus group interviewing)</a:t>
            </a:r>
            <a:r>
              <a:rPr lang="th-TH" sz="3200" b="1" dirty="0" smtClean="0">
                <a:solidFill>
                  <a:schemeClr val="bg1"/>
                </a:solidFill>
              </a:rPr>
              <a:t> 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09134" y="600055"/>
            <a:ext cx="23759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8.2.5 การจัดทำรายงาน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6128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ปัจจัยสำคัญที่ทำให้การสนทนากลุ่มประสบความสำเร็จ</a:t>
            </a:r>
            <a:endParaRPr lang="en-US" sz="32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475656" y="1916832"/>
            <a:ext cx="47525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216000">
              <a:buFont typeface="+mj-lt"/>
              <a:buAutoNum type="arabicPeriod"/>
            </a:pPr>
            <a:r>
              <a:rPr lang="th-TH" sz="2800" b="1" dirty="0" smtClean="0"/>
              <a:t>การวางแผน</a:t>
            </a:r>
            <a:endParaRPr lang="en-US" sz="2800" dirty="0" smtClean="0"/>
          </a:p>
          <a:p>
            <a:pPr marL="457200" lvl="0" indent="-216000">
              <a:buFont typeface="+mj-lt"/>
              <a:buAutoNum type="arabicPeriod"/>
            </a:pPr>
            <a:r>
              <a:rPr lang="th-TH" sz="2800" b="1" dirty="0" smtClean="0"/>
              <a:t>การคัดเลือกผู้ให้สัมภาษณ์</a:t>
            </a:r>
            <a:endParaRPr lang="en-US" sz="2800" dirty="0" smtClean="0"/>
          </a:p>
          <a:p>
            <a:pPr marL="457200" lvl="0" indent="-216000">
              <a:buFont typeface="+mj-lt"/>
              <a:buAutoNum type="arabicPeriod"/>
            </a:pPr>
            <a:r>
              <a:rPr lang="th-TH" sz="2800" b="1" dirty="0" smtClean="0"/>
              <a:t>ความสามารถของผู้ดำเนินการสัมภาษณ์</a:t>
            </a:r>
            <a:endParaRPr lang="en-US" sz="2800" dirty="0" smtClean="0"/>
          </a:p>
          <a:p>
            <a:pPr marL="457200" indent="-216000">
              <a:buFont typeface="+mj-lt"/>
              <a:buAutoNum type="arabicPeriod"/>
            </a:pPr>
            <a:r>
              <a:rPr lang="th-TH" sz="2800" b="1" dirty="0" smtClean="0"/>
              <a:t>การวิเคราะห์และแปลผลข้อมูล</a:t>
            </a:r>
            <a:r>
              <a:rPr lang="th-TH" sz="2800" dirty="0" smtClean="0"/>
              <a:t> </a:t>
            </a:r>
            <a:endParaRPr lang="th-TH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5766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8.3 การสัมภาษณ์เชิงลึกและเทคนิคการฉายความคิด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42486" y="600055"/>
            <a:ext cx="46426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8.3.1 ข้อดีและข้อจำกัดของการสัมภาษณ์เชิงลึก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36583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ลักษณะของการสัมภาษณ์เชิงลึก</a:t>
            </a:r>
            <a:endParaRPr lang="en-US" sz="32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187624" y="2044005"/>
            <a:ext cx="7560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การสัมภาษณ์เชิงลึก คือ การสัมภาษณ์แบบหนึ่งต่อหนึ่งที่ไม่มีโครงสร้างการสัมภาษณ์ชัดเจน อาจดำเนินการสัมภาษณ์แบบซึ่งหน้า </a:t>
            </a:r>
            <a:r>
              <a:rPr lang="en-US" sz="2800" b="1" dirty="0" smtClean="0">
                <a:latin typeface="Angsana New" pitchFamily="18" charset="-34"/>
                <a:cs typeface="Angsana New" pitchFamily="18" charset="-34"/>
              </a:rPr>
              <a:t>(Face to face) </a:t>
            </a:r>
            <a:r>
              <a:rPr lang="th-TH" sz="2800" b="1" dirty="0" smtClean="0">
                <a:latin typeface="Angsana New" pitchFamily="18" charset="-34"/>
                <a:cs typeface="Angsana New" pitchFamily="18" charset="-34"/>
              </a:rPr>
              <a:t>หรือสัมภาษณ์ทางโทรศัพท์ก็ได้</a:t>
            </a:r>
            <a:endParaRPr lang="th-TH" sz="2800" b="1" dirty="0"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5766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8.3 การสัมภาษณ์เชิงลึกและเทคนิคการฉายความคิด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42486" y="600055"/>
            <a:ext cx="46426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8.3.1 ข้อดีและข้อจำกัดของการสัมภาษณ์เชิงลึก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46634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ข้อดีและข้อจำกัดของการสัมภาษณ์เชิงลึก</a:t>
            </a:r>
            <a:endParaRPr lang="en-US" sz="32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43608" y="2060848"/>
            <a:ext cx="76328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u="sng" dirty="0" smtClean="0"/>
              <a:t>ข้อดีของการสัมภาษณ์เชิงลึก</a:t>
            </a:r>
            <a:endParaRPr lang="en-US" sz="2400" b="1" u="sng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/>
              <a:t> ขจัดแรงกดดันจากสมาชิกในกลุ่ม</a:t>
            </a:r>
            <a:endParaRPr lang="en-US" sz="2400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/>
              <a:t> ผู้ถูกสัมภาษณ์รู้สึกได้รับความสำคัญ</a:t>
            </a: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/>
              <a:t> ผู้ให้สัมภาษณ์ถูกบังคับให้ตอบ</a:t>
            </a: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/>
              <a:t> การสัมภาษณ์เชิงลึกผู้ให้สัมภาษณ์จะไม่ได้รับอิทธิพลจากความเห็นของผู้อื่น</a:t>
            </a: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/>
              <a:t> การสัมภาษณ์เชิงลึกสามารถทำได้ในทุก ๆ สถานที่</a:t>
            </a: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/>
              <a:t> เหมาะสมในประเด็นการวิจัยที่มีความอ่อนไหว หรือเป็นประเด็นส่วนบุคคลสูง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5766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8.3 การสัมภาษณ์เชิงลึกและเทคนิคการฉายความคิด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42486" y="600055"/>
            <a:ext cx="46426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8.3.1 ข้อดีและข้อจำกัดของการสัมภาษณ์เชิงลึก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46634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ข้อดีและข้อจำกัดของการสัมภาษณ์เชิงลึก</a:t>
            </a:r>
            <a:endParaRPr lang="en-US" sz="32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43608" y="2060848"/>
            <a:ext cx="76328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u="sng" dirty="0" smtClean="0"/>
              <a:t>ข้อจำกัดของการสัมภาษณ์เชิงลึก</a:t>
            </a:r>
            <a:endParaRPr lang="en-US" sz="2400" b="1" u="sng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/>
              <a:t> ต้นทุนสูงกว่าการสนทนากลุ่ม เพราะสัมภาษณ์ได้ทีละคน</a:t>
            </a: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/>
              <a:t> เป็นการยากที่จะให้ผู้ถูกสัมภาษณ์นั่งให้สัมภาษณ์เป็นเวลานาน ๆ </a:t>
            </a: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/>
              <a:t> การจำกัดขอบเขตของความคิด การสัมภาษณ์เชิงลึกเป็นการสัมภาษณ์แบบหนึ่งต่อหนึ่ง   </a:t>
            </a:r>
            <a:br>
              <a:rPr lang="th-TH" sz="2400" dirty="0" smtClean="0"/>
            </a:br>
            <a:r>
              <a:rPr lang="th-TH" sz="2400" dirty="0" smtClean="0"/>
              <a:t>     ดังนั้นผู้ถูกสัมภาษณ์ต้องแสดงความเห็นจากความคิดของตนเอง ทำให้ไม่เกิดการต่อยอด</a:t>
            </a:r>
            <a:br>
              <a:rPr lang="th-TH" sz="2400" dirty="0" smtClean="0"/>
            </a:br>
            <a:r>
              <a:rPr lang="th-TH" sz="2400" dirty="0" smtClean="0"/>
              <a:t>     ความคิดจากผู้อื่น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4294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8.1 คุณลักษณะของการวิจัยเชิงคุณภาพ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48445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การวิจัยเชิงคุณภาพและการวิจัยเชิงปริมาณ</a:t>
            </a:r>
            <a:endParaRPr lang="en-US" sz="32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4183790" y="600055"/>
            <a:ext cx="48013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8.1.1 การวิจัยเชิงคุณภาพและการวิจัยเชิงปริมาณ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99592" y="2348880"/>
            <a:ext cx="800411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-180000"/>
            <a:r>
              <a:rPr lang="th-TH" sz="2400" b="1" dirty="0" smtClean="0"/>
              <a:t>การวิจัยเชิงคุณภาพ </a:t>
            </a:r>
            <a:r>
              <a:rPr lang="en-US" sz="2400" b="1" dirty="0" smtClean="0"/>
              <a:t>(Qualitative research) </a:t>
            </a:r>
            <a:r>
              <a:rPr lang="th-TH" sz="2400" b="1" dirty="0" smtClean="0"/>
              <a:t>คือ การวิจัยที่ไม่มุ่งเน้นการวิเคราะห์เชิงปริมาณ</a:t>
            </a:r>
          </a:p>
          <a:p>
            <a:pPr indent="-180000"/>
            <a:r>
              <a:rPr lang="th-TH" sz="2400" b="1" dirty="0" smtClean="0"/>
              <a:t>หรือจำนวน </a:t>
            </a:r>
          </a:p>
          <a:p>
            <a:pPr indent="-180000"/>
            <a:endParaRPr lang="th-TH" sz="2400" b="1" dirty="0" smtClean="0"/>
          </a:p>
          <a:p>
            <a:pPr indent="-180000"/>
            <a:r>
              <a:rPr lang="th-TH" sz="2400" b="1" dirty="0" smtClean="0"/>
              <a:t>ส่วนการวิจัยเชิงปริมาณ </a:t>
            </a:r>
            <a:r>
              <a:rPr lang="en-US" sz="2400" b="1" dirty="0" smtClean="0"/>
              <a:t>(Quantitative research) </a:t>
            </a:r>
            <a:r>
              <a:rPr lang="th-TH" sz="2400" b="1" dirty="0" smtClean="0"/>
              <a:t>คือ การวิจัยที่เน้นการวิเคราะห์เชิงคณิตศาสตร์</a:t>
            </a:r>
            <a:endParaRPr lang="th-TH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5766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8.3 การสัมภาษณ์เชิงลึกและเทคนิคการฉายความคิด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40783" y="600055"/>
            <a:ext cx="3844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8.3.2 การสัมภาษณ์เชิงลึกทางโทรศัพท์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60805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ข้อดีและข้อจำกัดของการสัมภาษณ์เชิงลึกทางโทรศัพท์</a:t>
            </a:r>
            <a:endParaRPr lang="en-US" sz="32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43608" y="2060848"/>
            <a:ext cx="76328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u="sng" dirty="0" smtClean="0"/>
              <a:t>ข้อดีของการสัมภาษณ์เชิงลึกทางโทรศัพท์</a:t>
            </a:r>
            <a:endParaRPr lang="en-US" sz="2400" b="1" u="sng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/>
              <a:t> ลดจำนวนเจ้าหน้าที่ เนื่องจากการสัมภาษณ์ทางโทรศัพท์ไม่ต้องมีการจัดเจ้าหน้าที่ในการเตรียมการด้านสถานที่ และไม่ต้องมีผู้ประสานงานกับผู้ให้สัมภาษณ์</a:t>
            </a: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/>
              <a:t> สามารถติดตามการดำเนินการสัมภาษณ์ได้ง่าย เนื่องจากในปัจจุบันระบบโทรศัพท์ได้ถูกพัฒนาให้มีความสามารถมากขึ้น สามารถรับฟังการสนทนาและสามารถแทรกการสนทนาได้</a:t>
            </a: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/>
              <a:t> สามารถเข้าถึงผู้ให้สัมภาษณ์ในพื้นที่ต่าง ๆ ได้ในวงกว้างโดยมีค่าใช้จ่ายน้อย</a:t>
            </a: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/>
              <a:t> มีความสะดวกในการบันทึกข้อมูล</a:t>
            </a: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/>
              <a:t> ผู้ดำเนินการสัมภาษณ์และผู้ให้สัมภาษณ์ไม่รู้สึกอึดอัดเมื่อต้องถามหรือตอบในประเด็นข้อคำถามที่มีความเป็นส่วนตัว หรือมีความอ่อนไหวสูง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5766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8.3 การสัมภาษณ์เชิงลึกและเทคนิคการฉายความคิด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40783" y="600055"/>
            <a:ext cx="3844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8.3.2 การสัมภาษณ์เชิงลึกทางโทรศัพท์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60805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ข้อดีและข้อจำกัดของการสัมภาษณ์เชิงลึกทางโทรศัพท์</a:t>
            </a:r>
            <a:endParaRPr lang="en-US" sz="32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43608" y="2060848"/>
            <a:ext cx="76328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u="sng" dirty="0" smtClean="0"/>
              <a:t>ข้อจำกัดของการสัมภาษณ์เชิงลึกทางโทรศัพท์</a:t>
            </a:r>
            <a:endParaRPr lang="en-US" sz="2400" b="1" u="sng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/>
              <a:t> กลุ่มเป้าหมายที่ต้องการสัมภาษณ์อาจไม่มีโทรศัพท์ เช่น กลุ่มเป้าหมายเป็นผู้ที่อยู่ห่างไกล</a:t>
            </a: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/>
              <a:t> บางกรณีไม่สามารถหาหมายเลขโทรศัพท์ของกลุ่มเป้าหมายที่ต้องการสัมภาษณ์ได้</a:t>
            </a: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/>
              <a:t> บางครั้งกลุ่มเป้าหมายที่ต้องการสัมภาษณ์อาจไม่ยอมรับโทรศัพท์</a:t>
            </a:r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/>
              <a:t> ไม่สามารถสังเกตปฏิกิริยาอื่นของผู้ถูกสัมภาษณ์ในขณะให้สัมภาษณ์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5766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8.3 การสัมภาษณ์เชิงลึกและเทคนิคการฉายความคิด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56401" y="600055"/>
            <a:ext cx="53287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8.3.3 เทคนิคการฉายความคิด </a:t>
            </a:r>
            <a:r>
              <a:rPr lang="en-US" sz="2800" b="1" dirty="0" smtClean="0">
                <a:solidFill>
                  <a:schemeClr val="bg1"/>
                </a:solidFill>
              </a:rPr>
              <a:t>(Projective technique)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63305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เทคนิคการฉายความคิด </a:t>
            </a:r>
            <a:r>
              <a:rPr lang="en-US" sz="3200" b="1" dirty="0" smtClean="0"/>
              <a:t>(Projective technique) </a:t>
            </a:r>
            <a:r>
              <a:rPr lang="th-TH" sz="3200" b="1" dirty="0" smtClean="0"/>
              <a:t>คืออะไร</a:t>
            </a:r>
            <a:endParaRPr lang="en-US" sz="32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899592" y="2060848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 smtClean="0"/>
              <a:t>เทคนิคการฉายความคิด </a:t>
            </a:r>
            <a:r>
              <a:rPr lang="en-US" sz="2400" dirty="0" smtClean="0"/>
              <a:t>(Projective technique) </a:t>
            </a:r>
            <a:r>
              <a:rPr lang="th-TH" sz="2400" dirty="0" smtClean="0"/>
              <a:t>หมายถึง วิธีที่นักวิจัยการตลาดแสดงรูปภาพ คำพูด ภาพยนตร์ หรือการแสดง และผู้ให้ข้อมูลได้แสดงความคิดเห็น จินตนาการ หรือระบายความรู้สึกต่อสิ่งที่ผู้ดำเนินการวิจัยแสดงให้ดู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5766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8.3 การสัมภาษณ์เชิงลึกและเทคนิคการฉายความคิด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56401" y="600055"/>
            <a:ext cx="53287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8.3.3 เทคนิคการฉายความคิด </a:t>
            </a:r>
            <a:r>
              <a:rPr lang="en-US" sz="2800" b="1" dirty="0" smtClean="0">
                <a:solidFill>
                  <a:schemeClr val="bg1"/>
                </a:solidFill>
              </a:rPr>
              <a:t>(Projective technique)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41232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ประเภทของเทคนิคการฉายความคิด</a:t>
            </a:r>
            <a:endParaRPr lang="en-US" sz="32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899592" y="2060848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u="sng" dirty="0" smtClean="0"/>
              <a:t>การเชื่อมโยงคำ (</a:t>
            </a:r>
            <a:r>
              <a:rPr lang="en-US" sz="2400" b="1" u="sng" dirty="0" smtClean="0"/>
              <a:t>Word association)</a:t>
            </a:r>
            <a:endParaRPr lang="en-US" sz="2400" b="1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2051720" y="3934797"/>
            <a:ext cx="9733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/>
              <a:t>วัยรุ่น </a:t>
            </a:r>
            <a:endParaRPr lang="th-TH" sz="3600" b="1" dirty="0"/>
          </a:p>
        </p:txBody>
      </p:sp>
      <p:sp>
        <p:nvSpPr>
          <p:cNvPr id="7" name="Right Arrow 6"/>
          <p:cNvSpPr/>
          <p:nvPr/>
        </p:nvSpPr>
        <p:spPr>
          <a:xfrm>
            <a:off x="3275856" y="4078813"/>
            <a:ext cx="136815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TextBox 7"/>
          <p:cNvSpPr txBox="1"/>
          <p:nvPr/>
        </p:nvSpPr>
        <p:spPr>
          <a:xfrm>
            <a:off x="4932040" y="3934797"/>
            <a:ext cx="1667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/>
              <a:t>รถยนต์ยี่ห้อ</a:t>
            </a:r>
            <a:endParaRPr lang="th-TH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99592" y="2564904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 smtClean="0"/>
              <a:t>ผู้ถูกสัมภาษณ์ดูคำหรือประโยค แล้วให้ผู้ถูกสัมภาษณ์เติมคำหรือประโยค หรือให้ระบุสิ่งที่มีความหมายเกี่ยวข้อง </a:t>
            </a:r>
            <a:endParaRPr lang="th-TH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5766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8.3 การสัมภาษณ์เชิงลึกและเทคนิคการฉายความคิด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56401" y="600055"/>
            <a:ext cx="53287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8.3.3 เทคนิคการฉายความคิด </a:t>
            </a:r>
            <a:r>
              <a:rPr lang="en-US" sz="2800" b="1" dirty="0" smtClean="0">
                <a:solidFill>
                  <a:schemeClr val="bg1"/>
                </a:solidFill>
              </a:rPr>
              <a:t>(Projective technique)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41232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ประเภทของเทคนิคการฉายความคิด</a:t>
            </a:r>
            <a:endParaRPr lang="en-US" sz="32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899592" y="2060848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u="sng" dirty="0" smtClean="0"/>
              <a:t>การทำให้สมบูรณ์ (</a:t>
            </a:r>
            <a:r>
              <a:rPr lang="en-US" sz="2400" b="1" u="sng" dirty="0" smtClean="0"/>
              <a:t>Completion)</a:t>
            </a:r>
            <a:endParaRPr lang="en-US" sz="2400" b="1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2195736" y="4077072"/>
            <a:ext cx="39982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“</a:t>
            </a:r>
            <a:r>
              <a:rPr lang="th-TH" sz="3600" b="1" dirty="0" smtClean="0"/>
              <a:t>ทุกชีวิตปลอดภัย...................</a:t>
            </a:r>
            <a:r>
              <a:rPr lang="en-US" sz="3600" b="1" dirty="0" smtClean="0"/>
              <a:t>”</a:t>
            </a:r>
            <a:endParaRPr lang="th-TH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99592" y="2564904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 smtClean="0"/>
              <a:t>ผู้ถูกสัมภาษณ์ได้ดูข้อความที่ไม่สมบูรณ์หรือมีความคลุมเครือ แล้วให้ผู้ถูกสัมภาษณ์ทำให้มีความสมบูรณ์หรือทำให้มีความถูกต้อง </a:t>
            </a:r>
            <a:endParaRPr lang="th-TH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5766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8.3 การสัมภาษณ์เชิงลึกและเทคนิคการฉายความคิด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56401" y="600055"/>
            <a:ext cx="53287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8.3.3 เทคนิคการฉายความคิด </a:t>
            </a:r>
            <a:r>
              <a:rPr lang="en-US" sz="2800" b="1" dirty="0" smtClean="0">
                <a:solidFill>
                  <a:schemeClr val="bg1"/>
                </a:solidFill>
              </a:rPr>
              <a:t>(Projective technique)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41232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ประเภทของเทคนิคการฉายความคิด</a:t>
            </a:r>
            <a:endParaRPr lang="en-US" sz="32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899592" y="2060848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u="sng" dirty="0" smtClean="0"/>
              <a:t>การแปลความหมายภาพ </a:t>
            </a:r>
            <a:r>
              <a:rPr lang="en-US" sz="2400" b="1" u="sng" dirty="0" smtClean="0"/>
              <a:t>(Picture interpretation)</a:t>
            </a: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2195736" y="3645024"/>
            <a:ext cx="3868286" cy="2010988"/>
            <a:chOff x="2371" y="6845"/>
            <a:chExt cx="2899" cy="1507"/>
          </a:xfrm>
        </p:grpSpPr>
        <p:sp>
          <p:nvSpPr>
            <p:cNvPr id="1028" name="AutoShape 4"/>
            <p:cNvSpPr>
              <a:spLocks noChangeArrowheads="1"/>
            </p:cNvSpPr>
            <p:nvPr/>
          </p:nvSpPr>
          <p:spPr bwMode="auto">
            <a:xfrm>
              <a:off x="2371" y="7488"/>
              <a:ext cx="1171" cy="864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29" name="AutoShape 5"/>
            <p:cNvSpPr>
              <a:spLocks noChangeArrowheads="1"/>
            </p:cNvSpPr>
            <p:nvPr/>
          </p:nvSpPr>
          <p:spPr bwMode="auto">
            <a:xfrm>
              <a:off x="4099" y="6845"/>
              <a:ext cx="1171" cy="864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cxnSp>
          <p:nvCxnSpPr>
            <p:cNvPr id="1030" name="AutoShape 6"/>
            <p:cNvCxnSpPr>
              <a:cxnSpLocks noChangeShapeType="1"/>
            </p:cNvCxnSpPr>
            <p:nvPr/>
          </p:nvCxnSpPr>
          <p:spPr bwMode="auto">
            <a:xfrm flipV="1">
              <a:off x="2957" y="6845"/>
              <a:ext cx="1718" cy="64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</p:cxnSp>
        <p:cxnSp>
          <p:nvCxnSpPr>
            <p:cNvPr id="1031" name="AutoShape 7"/>
            <p:cNvCxnSpPr>
              <a:cxnSpLocks noChangeShapeType="1"/>
            </p:cNvCxnSpPr>
            <p:nvPr/>
          </p:nvCxnSpPr>
          <p:spPr bwMode="auto">
            <a:xfrm flipV="1">
              <a:off x="3542" y="7709"/>
              <a:ext cx="1718" cy="64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</p:cxnSp>
        <p:cxnSp>
          <p:nvCxnSpPr>
            <p:cNvPr id="1032" name="AutoShape 8"/>
            <p:cNvCxnSpPr>
              <a:cxnSpLocks noChangeShapeType="1"/>
            </p:cNvCxnSpPr>
            <p:nvPr/>
          </p:nvCxnSpPr>
          <p:spPr bwMode="auto">
            <a:xfrm flipV="1">
              <a:off x="2371" y="7689"/>
              <a:ext cx="1756" cy="66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</p:spPr>
        </p:cxnSp>
      </p:grpSp>
      <p:sp>
        <p:nvSpPr>
          <p:cNvPr id="16" name="TextBox 15"/>
          <p:cNvSpPr txBox="1"/>
          <p:nvPr/>
        </p:nvSpPr>
        <p:spPr>
          <a:xfrm>
            <a:off x="971600" y="2492896"/>
            <a:ext cx="7776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dirty="0" smtClean="0"/>
              <a:t>นักวิจัยการตลาดให้ผู้ถูกสัมภาษณ์ดูภาพที่คลุมเครือ อาจเป็นภาพวาดหรือภาพถ่าย แล้วให้ผู้ถูกสัมภาษณ์อธิบาย</a:t>
            </a:r>
            <a:endParaRPr lang="th-TH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5766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8.3 การสัมภาษณ์เชิงลึกและเทคนิคการฉายความคิด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56401" y="600055"/>
            <a:ext cx="53287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8.3.3 เทคนิคการฉายความคิด </a:t>
            </a:r>
            <a:r>
              <a:rPr lang="en-US" sz="2800" b="1" dirty="0" smtClean="0">
                <a:solidFill>
                  <a:schemeClr val="bg1"/>
                </a:solidFill>
              </a:rPr>
              <a:t>(Projective technique)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41232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ประเภทของเทคนิคการฉายความคิด</a:t>
            </a:r>
            <a:endParaRPr lang="en-US" sz="32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899592" y="2060848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u="sng" dirty="0"/>
              <a:t>การแสดงบทบาทสมมติ </a:t>
            </a:r>
            <a:r>
              <a:rPr lang="en-US" sz="2400" b="1" u="sng" dirty="0"/>
              <a:t>(Role playing</a:t>
            </a:r>
            <a:r>
              <a:rPr lang="en-US" sz="2400" b="1" u="sng" dirty="0" smtClean="0"/>
              <a:t>)</a:t>
            </a:r>
            <a:endParaRPr lang="en-US" sz="2400" b="1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899592" y="2564904"/>
            <a:ext cx="7632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/>
              <a:t>การแสดงบทบาทสมมติ </a:t>
            </a:r>
            <a:r>
              <a:rPr lang="th-TH" sz="2400" dirty="0" smtClean="0"/>
              <a:t>เป็นวิธีที่นักวิจัยการตลาดให้ผู้แสดงแสดงพฤติกรรมหรือเหตุการณ์สมมติ แล้วให้ผู้ถูกสัมภาษณ์ให้ความเห็นหรือตีความ เช่น การจำลองสถานการณ์การขายสินค้า แล้วให้ผู้ถูกสัมภาษณ์แสดงความเห็นว่า พฤติกรรมการขายสินค้ามีความเหมาะสมหรือไม่ อย่างไร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5766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8.3 การสัมภาษณ์เชิงลึกและเทคนิคการฉายความคิด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56401" y="600055"/>
            <a:ext cx="53287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8.3.3 เทคนิคการฉายความคิด </a:t>
            </a:r>
            <a:r>
              <a:rPr lang="en-US" sz="2800" b="1" dirty="0" smtClean="0">
                <a:solidFill>
                  <a:schemeClr val="bg1"/>
                </a:solidFill>
              </a:rPr>
              <a:t>(Projective technique)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41232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ประเภทของเทคนิคการฉายความคิด</a:t>
            </a:r>
            <a:endParaRPr lang="en-US" sz="32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899592" y="2060848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u="sng" dirty="0" smtClean="0"/>
              <a:t>กรณีศึกษา </a:t>
            </a:r>
            <a:r>
              <a:rPr lang="en-US" sz="2400" b="1" u="sng" dirty="0" smtClean="0"/>
              <a:t>(Case study)</a:t>
            </a:r>
            <a:endParaRPr lang="en-US" sz="2400" b="1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899592" y="2564904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 smtClean="0"/>
              <a:t>นักวิจัยการตลาดเล่าเหตุการณ์ แล้วให้ผู้ถูกสัมภาษณ์แสดงความเห็นเพื่อเก็บข้อมูล 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54296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8.4 การเลือกวิธีเก็บรวบรวมและวิเคราะห์ข้อมูล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34746" y="600055"/>
            <a:ext cx="36503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8.4.1 การเลือกวิธีเก็บรวบรวมข้อมูล 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52004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ปัจจัยที่ต้องพิจารณาเพื่อเลือกวิธีการเก็บข้อมูล</a:t>
            </a:r>
            <a:endParaRPr lang="en-US" sz="3200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971600" y="1988840"/>
            <a:ext cx="77048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400" b="1" dirty="0" smtClean="0"/>
              <a:t>ธรรมชาติของข้อมูลที่ต้องการ</a:t>
            </a:r>
            <a:r>
              <a:rPr lang="en-US" sz="2400" b="1" dirty="0" smtClean="0"/>
              <a:t>: </a:t>
            </a:r>
            <a:r>
              <a:rPr lang="th-TH" sz="2400" dirty="0" smtClean="0"/>
              <a:t>การสัมภาษณ์เชิงลึกให้ข้อมูลในความเข้าใจส่วนลึกของบุคคล ในขณะที่การสนทนากลุ่มให้ข้อมูลในเชิงความคิดเห็นแบบภาพรวม</a:t>
            </a:r>
          </a:p>
          <a:p>
            <a:pPr lvl="0"/>
            <a:endParaRPr lang="en-US" sz="2400" dirty="0" smtClean="0"/>
          </a:p>
          <a:p>
            <a:pPr lvl="0"/>
            <a:r>
              <a:rPr lang="th-TH" sz="2400" b="1" dirty="0" smtClean="0"/>
              <a:t>หัวข้อ</a:t>
            </a:r>
            <a:r>
              <a:rPr lang="en-US" sz="2400" b="1" dirty="0" smtClean="0"/>
              <a:t>: </a:t>
            </a:r>
            <a:r>
              <a:rPr lang="th-TH" sz="2400" dirty="0" smtClean="0"/>
              <a:t>การสัมภาษณ์เชิงลึกเหมาะกับหัวข้อที่มีความซับซ้อน เช่น แรงจูงใจ กระบวนการตัดสินใจ ผลกระทบ ผลลัพธ์ หรือประเด็นที่มีความอ่อนไหว ในขณะที่การสนทนากลุ่มเหมาะสำหรับประเด็นที่เป็นนามธรรมและเป็นกรอบความคิด</a:t>
            </a:r>
          </a:p>
          <a:p>
            <a:pPr lvl="0"/>
            <a:endParaRPr lang="en-US" sz="2400" dirty="0" smtClean="0"/>
          </a:p>
          <a:p>
            <a:pPr lvl="0"/>
            <a:r>
              <a:rPr lang="th-TH" sz="2400" b="1" dirty="0" smtClean="0"/>
              <a:t>ประชากร</a:t>
            </a:r>
            <a:r>
              <a:rPr lang="en-US" sz="2400" b="1" dirty="0" smtClean="0"/>
              <a:t>: </a:t>
            </a:r>
            <a:r>
              <a:rPr lang="th-TH" sz="2400" dirty="0" smtClean="0"/>
              <a:t>การสัมภาษณ์เชิงลึกมีความเหมาะสมเมื่อผู้ให้สัมภาษณ์ไม่สะดวกในการเดินทาง</a:t>
            </a:r>
            <a:r>
              <a:rPr lang="th-TH" sz="2400" b="1" dirty="0" smtClean="0"/>
              <a:t> </a:t>
            </a:r>
            <a:r>
              <a:rPr lang="th-TH" sz="2400" dirty="0" smtClean="0"/>
              <a:t>หรือไม่ต้องการเปิดเผยตัวให้กับผู้อื่นได้รับทราบ หรือนัดผู้ให้สัมภาษณ์พร้อมกันได้ยาก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5293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8.4 การเลือกวิธีเก็บรวบรวมและวิเคราะห์ข้อมูล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34746" y="600055"/>
            <a:ext cx="36503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8.4.1 การเลือกวิธีเก็บรวบรวมข้อมูล 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41504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u="sng" dirty="0" smtClean="0"/>
              <a:t>แนวทางการเลือกใช้การสนทนากลุ่ม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1916832"/>
            <a:ext cx="784887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300" dirty="0" smtClean="0"/>
              <a:t> เพื่อทำความเข้าใจผู้บริโภค เช่น การรับรู้ ความชอบ และพฤติกรรมที่เกี่ยวข้องกับสินค้า </a:t>
            </a:r>
            <a:endParaRPr lang="en-US" sz="2300" dirty="0" smtClean="0"/>
          </a:p>
          <a:p>
            <a:pPr lvl="0">
              <a:buFont typeface="Courier New" pitchFamily="49" charset="0"/>
              <a:buChar char="o"/>
            </a:pPr>
            <a:r>
              <a:rPr lang="th-TH" sz="2300" dirty="0" smtClean="0"/>
              <a:t> ต้องการทราบถึงความประทับใจในแนวคิดของสินค้าใหม่</a:t>
            </a:r>
            <a:endParaRPr lang="en-US" sz="2300" dirty="0" smtClean="0"/>
          </a:p>
          <a:p>
            <a:pPr lvl="0">
              <a:buFont typeface="Courier New" pitchFamily="49" charset="0"/>
              <a:buChar char="o"/>
            </a:pPr>
            <a:r>
              <a:rPr lang="th-TH" sz="2300" dirty="0" smtClean="0"/>
              <a:t> หาแนวคิดใหม่ ๆ เพื่อพัฒนาสินค้าเดิม</a:t>
            </a:r>
            <a:endParaRPr lang="en-US" sz="2300" dirty="0" smtClean="0"/>
          </a:p>
          <a:p>
            <a:pPr lvl="0">
              <a:buFont typeface="Courier New" pitchFamily="49" charset="0"/>
              <a:buChar char="o"/>
            </a:pPr>
            <a:r>
              <a:rPr lang="th-TH" sz="2300" dirty="0" smtClean="0"/>
              <a:t> สร้างแนวคิดที่สร้างสรรค์และการใช้ข้อความโฆษณา</a:t>
            </a:r>
            <a:endParaRPr lang="en-US" sz="2300" dirty="0" smtClean="0"/>
          </a:p>
          <a:p>
            <a:pPr lvl="0">
              <a:buFont typeface="Courier New" pitchFamily="49" charset="0"/>
              <a:buChar char="o"/>
            </a:pPr>
            <a:r>
              <a:rPr lang="th-TH" sz="2300" dirty="0" smtClean="0"/>
              <a:t> สร้างความมั่นใจในการกำหนดราคา</a:t>
            </a:r>
            <a:endParaRPr lang="en-US" sz="2300" dirty="0" smtClean="0"/>
          </a:p>
          <a:p>
            <a:pPr lvl="0">
              <a:buFont typeface="Courier New" pitchFamily="49" charset="0"/>
              <a:buChar char="o"/>
            </a:pPr>
            <a:r>
              <a:rPr lang="th-TH" sz="2300" dirty="0" smtClean="0"/>
              <a:t> ทราบถึงปฏิกิริยาที่ผู้บริโภคมีต่อกิจกรรมทางการตลาด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4294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8.1 คุณลักษณะของการวิจัยเชิงคุณภาพ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1357298"/>
            <a:ext cx="48445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การวิจัยเชิงคุณภาพและการวิจัยเชิงปริมาณ</a:t>
            </a:r>
            <a:endParaRPr lang="en-US" sz="3200" b="1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4183790" y="600055"/>
            <a:ext cx="48013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8.1.1 การวิจัยเชิงคุณภาพและการวิจัยเชิงปริมาณ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99592" y="2132856"/>
          <a:ext cx="8100392" cy="3413760"/>
        </p:xfrm>
        <a:graphic>
          <a:graphicData uri="http://schemas.openxmlformats.org/drawingml/2006/table">
            <a:tbl>
              <a:tblPr/>
              <a:tblGrid>
                <a:gridCol w="1906096"/>
                <a:gridCol w="3079079"/>
                <a:gridCol w="3115217"/>
              </a:tblGrid>
              <a:tr h="0">
                <a:tc gridSpan="3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400" b="1" dirty="0" smtClean="0">
                          <a:latin typeface="Angsana New"/>
                          <a:ea typeface="Calibri"/>
                        </a:rPr>
                        <a:t>การ</a:t>
                      </a:r>
                      <a:r>
                        <a:rPr lang="th-TH" sz="2400" b="1" dirty="0">
                          <a:latin typeface="Angsana New"/>
                          <a:ea typeface="Calibri"/>
                        </a:rPr>
                        <a:t>เปรียบเทียบการวิจัยเชิงคุณภาพและการวิจัยเชิง</a:t>
                      </a:r>
                      <a:r>
                        <a:rPr lang="th-TH" sz="2400" b="1" dirty="0" smtClean="0">
                          <a:latin typeface="Angsana New"/>
                          <a:ea typeface="Calibri"/>
                        </a:rPr>
                        <a:t>ปริมาณ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คุณลักษณะ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การวิจัยเชิงคุณภาพ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การวิจัยเชิงปริมาณ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วัตถุประสงค์ทั่วไป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ค้นหาแนวคิด เป็นการวิจัยเชิงสำรวจ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 New"/>
                          <a:ea typeface="Calibri"/>
                        </a:rPr>
                        <a:t>ทดสอบสมมติฐาน หรือเพื่อตอบปัญหาที่เฉพาะเจาะจง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รูปแบบการใช้งาน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การวิจัยเชิงสำรวจ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การวิจัยเชิงพรรณนา และการวิจัยเชิงสาเหตุ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รูปแบบของวัตถุประสงค์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กว้าง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แคบ เฉพาะ มีความชัดเจน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กลุ่มตัวอย่าง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จำนวนน้อย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จำนวนมาก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การเก็บข้อมูล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ไม่มีโครงสร้างที่ชัดเจน มีความเป็นอิสระ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มีโครงสร้างที่ชัดเจน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แนวทาง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สังเกตและวิเคราะห์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วัดและทดสอบ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ผลลัพธ์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นามธรรม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รูปธรรม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ประโยชน์ที่ได้รับ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>
                          <a:latin typeface="Angsana New"/>
                          <a:ea typeface="Calibri"/>
                        </a:rPr>
                        <a:t>เกิดความเข้าใจ</a:t>
                      </a:r>
                      <a:endParaRPr lang="en-US" sz="24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 New"/>
                          <a:ea typeface="Calibri"/>
                        </a:rPr>
                        <a:t>สามารถอธิบายและพยากรณ์ </a:t>
                      </a:r>
                      <a:endParaRPr lang="en-US" sz="24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5293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8.4 การเลือกวิธีเก็บรวบรวมและวิเคราะห์ข้อมูล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34746" y="600055"/>
            <a:ext cx="36503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8.4.1 การเลือกวิธีเก็บรวบรวมข้อมูล 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45239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u="sng" dirty="0" smtClean="0"/>
              <a:t>แนวทางการเลือกใช้การสัมภาษณ์เชิงลึก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1916832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400" dirty="0" smtClean="0"/>
              <a:t> ใช้สืบค้นรายละเอียดในกรณีที่เป็นประเด็นความลับ และอ่อนไหว </a:t>
            </a:r>
            <a:endParaRPr lang="en-US" sz="2400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/>
              <a:t> ใช้เพื่อทำความเข้าใจกับรายละเอียดของพฤติกรรมที่มีความซับซ้อน</a:t>
            </a:r>
            <a:endParaRPr lang="en-US" sz="2400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/>
              <a:t> ใช้ในกรณีที่ผู้ให้สัมภาษณ์เป็นบุคคลสำคัญ</a:t>
            </a:r>
            <a:endParaRPr lang="en-US" sz="2400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/>
              <a:t> ใช้ในกรณีที่ผู้ให้สัมภาษณ์เป็นคู่แข่ง และไม่ต้องการเปิดเผยสถานะ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5293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8.4 การเลือกวิธีเก็บรวบรวมและวิเคราะห์ข้อมูล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34746" y="600055"/>
            <a:ext cx="36503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8.4.1 การเลือกวิธีเก็บรวบรวมข้อมูล 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45704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u="sng" dirty="0" smtClean="0"/>
              <a:t>แนวทางการเลือกใช้เทคนิคฉายความคิด 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1916832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Courier New" pitchFamily="49" charset="0"/>
              <a:buChar char="o"/>
            </a:pPr>
            <a:r>
              <a:rPr lang="th-TH" sz="2400" dirty="0" smtClean="0"/>
              <a:t> ใช้ในกรณีที่ต้องการข้อมูลที่ไม่สามารถหาได้จากการสัมภาษณ์โดยตรง</a:t>
            </a:r>
            <a:endParaRPr lang="en-US" sz="2400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/>
              <a:t> ใช้ในการวิจัยเชิงสำรวจเพื่อให้ทราบข้อมูลเบื้องต้นที่ชัดเจนขึ้น</a:t>
            </a:r>
            <a:endParaRPr lang="en-US" sz="2400" dirty="0" smtClean="0"/>
          </a:p>
          <a:p>
            <a:pPr lvl="0">
              <a:buFont typeface="Courier New" pitchFamily="49" charset="0"/>
              <a:buChar char="o"/>
            </a:pPr>
            <a:r>
              <a:rPr lang="th-TH" sz="2400" dirty="0" smtClean="0"/>
              <a:t> ใช้งานและแปลผลโดยผู้เชี่ยวชาญ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5293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8.4 การเลือกวิธีเก็บรวบรวมและวิเคราะห์ข้อมูล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64863" y="600055"/>
            <a:ext cx="2520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8.4.2 การวิเคราะห์ข้อมูล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55034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ขั้นตอนการวิเคราะห์ข้อมูลในการวิจัยเชิงคุณภาพ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295128" y="1988840"/>
            <a:ext cx="63732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-288000">
              <a:buAutoNum type="arabicPeriod"/>
            </a:pPr>
            <a:r>
              <a:rPr lang="th-TH" sz="2400" b="1" dirty="0" smtClean="0"/>
              <a:t>การใช้แนวคิดทฤษฎีและการสร้างกรอบแนวคิดสำหรับการวิเคราะห์</a:t>
            </a:r>
          </a:p>
          <a:p>
            <a:pPr lvl="0" indent="-288000">
              <a:buAutoNum type="arabicPeriod"/>
            </a:pPr>
            <a:r>
              <a:rPr lang="th-TH" sz="2400" b="1" dirty="0" smtClean="0"/>
              <a:t>การตรวจสอบข้อมูล</a:t>
            </a:r>
            <a:r>
              <a:rPr lang="th-TH" sz="2400" dirty="0" smtClean="0"/>
              <a:t> </a:t>
            </a:r>
          </a:p>
          <a:p>
            <a:pPr lvl="0" indent="-288000">
              <a:buAutoNum type="arabicPeriod"/>
            </a:pPr>
            <a:r>
              <a:rPr lang="th-TH" sz="2400" b="1" dirty="0" smtClean="0"/>
              <a:t>การจดบันทึกและการทำดัชนีข้อมูล</a:t>
            </a:r>
            <a:r>
              <a:rPr lang="th-TH" sz="2400" dirty="0" smtClean="0"/>
              <a:t> </a:t>
            </a:r>
          </a:p>
          <a:p>
            <a:pPr lvl="0" indent="-288000">
              <a:buAutoNum type="arabicPeriod"/>
            </a:pPr>
            <a:r>
              <a:rPr lang="th-TH" sz="2400" b="1" dirty="0" smtClean="0"/>
              <a:t>การทำข้อสรุปชั่วคราวและการกำจัดข้อมูล</a:t>
            </a:r>
            <a:r>
              <a:rPr lang="th-TH" sz="2400" dirty="0" smtClean="0"/>
              <a:t> </a:t>
            </a:r>
          </a:p>
          <a:p>
            <a:pPr lvl="0" indent="-288000">
              <a:buAutoNum type="arabicPeriod"/>
            </a:pPr>
            <a:r>
              <a:rPr lang="th-TH" sz="2400" b="1" dirty="0" smtClean="0"/>
              <a:t>การสร้างบทสรุปและการพิสูจน์บทสรุป</a:t>
            </a:r>
            <a:r>
              <a:rPr lang="th-TH" sz="2400" dirty="0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5293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8.4 การเลือกวิธีเก็บรวบรวมและวิเคราะห์ข้อมูล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64863" y="600055"/>
            <a:ext cx="2520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8.4.2 การวิเคราะห์ข้อมูล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61253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แนวทางการวิเคราะห์ข้อมูลสำหรับการวิจัยเชิงคุณภาพ 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295128" y="1988840"/>
            <a:ext cx="63732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-288000">
              <a:buAutoNum type="arabicPeriod"/>
            </a:pPr>
            <a:r>
              <a:rPr lang="th-TH" sz="2400" b="1" dirty="0" smtClean="0"/>
              <a:t>เริ่มวิเคราะห์ข้อมูลแต่เนิ่น ๆ</a:t>
            </a:r>
            <a:r>
              <a:rPr lang="th-TH" sz="2400" dirty="0" smtClean="0"/>
              <a:t> </a:t>
            </a:r>
          </a:p>
          <a:p>
            <a:pPr lvl="0" indent="-288000">
              <a:buAutoNum type="arabicPeriod"/>
            </a:pPr>
            <a:r>
              <a:rPr lang="th-TH" sz="2400" b="1" dirty="0" smtClean="0"/>
              <a:t>การเลือกเครื่องมือที่เหมาะสม </a:t>
            </a:r>
          </a:p>
          <a:p>
            <a:pPr lvl="0" indent="-288000">
              <a:buAutoNum type="arabicPeriod"/>
            </a:pPr>
            <a:r>
              <a:rPr lang="th-TH" sz="2400" b="1" dirty="0" smtClean="0"/>
              <a:t>ไม่ด่วนสรุปสมมติฐาน</a:t>
            </a:r>
            <a:r>
              <a:rPr lang="th-TH" sz="2400" dirty="0" smtClean="0"/>
              <a:t> </a:t>
            </a:r>
          </a:p>
          <a:p>
            <a:pPr lvl="0" indent="-288000">
              <a:buAutoNum type="arabicPeriod"/>
            </a:pPr>
            <a:r>
              <a:rPr lang="th-TH" sz="2400" b="1" dirty="0" smtClean="0"/>
              <a:t>ไม่มองหาเฉพาะตัวอย่างบทสนทนา </a:t>
            </a:r>
          </a:p>
          <a:p>
            <a:pPr lvl="0" indent="-288000">
              <a:buAutoNum type="arabicPeriod"/>
            </a:pPr>
            <a:r>
              <a:rPr lang="th-TH" sz="2400" b="1" dirty="0" smtClean="0"/>
              <a:t>เริ่มวิเคราะห์จากประเด็นย่อย ๆ </a:t>
            </a:r>
          </a:p>
          <a:p>
            <a:pPr lvl="0" indent="-288000">
              <a:buAutoNum type="arabicPeriod"/>
            </a:pPr>
            <a:r>
              <a:rPr lang="th-TH" sz="2400" b="1" dirty="0" smtClean="0"/>
              <a:t>ให้ความสนใจลำดับของข้อมูล </a:t>
            </a:r>
            <a:endParaRPr lang="th-TH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5293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8.4 การเลือกวิธีเก็บรวบรวมและวิเคราะห์ข้อมูล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56300" y="600055"/>
            <a:ext cx="45288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8.4.3 การวิเคราะห์เนื้อหา </a:t>
            </a:r>
            <a:r>
              <a:rPr lang="en-US" sz="2800" b="1" dirty="0" smtClean="0">
                <a:solidFill>
                  <a:schemeClr val="bg1"/>
                </a:solidFill>
              </a:rPr>
              <a:t>(Content analysis)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55723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เทคนิคการวิเคราะห์ข้อมูลจากการวิจัยเชิงคุณภาพ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295128" y="1988840"/>
            <a:ext cx="6373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-288000">
              <a:buAutoNum type="arabicPeriod"/>
            </a:pPr>
            <a:r>
              <a:rPr lang="th-TH" sz="2400" b="1" dirty="0" smtClean="0"/>
              <a:t>การวิเคราะห์เนื้อหา </a:t>
            </a:r>
            <a:r>
              <a:rPr lang="en-US" sz="2400" b="1" dirty="0" smtClean="0"/>
              <a:t>(Content Analysis)</a:t>
            </a:r>
          </a:p>
          <a:p>
            <a:pPr indent="-288000">
              <a:buFontTx/>
              <a:buAutoNum type="arabicPeriod"/>
            </a:pPr>
            <a:r>
              <a:rPr lang="th-TH" sz="2400" b="1" dirty="0" smtClean="0"/>
              <a:t>การวิเคราะห์สรุปประเด็น</a:t>
            </a:r>
            <a:r>
              <a:rPr lang="en-US" sz="2400" b="1" dirty="0" smtClean="0"/>
              <a:t> (Thematic analysis) </a:t>
            </a:r>
          </a:p>
          <a:p>
            <a:pPr indent="-288000">
              <a:buAutoNum type="arabicPeriod"/>
            </a:pPr>
            <a:r>
              <a:rPr lang="th-TH" sz="2400" b="1" dirty="0" smtClean="0"/>
              <a:t>การสร้างความหมาย (</a:t>
            </a:r>
            <a:r>
              <a:rPr lang="en-US" sz="2400" b="1" dirty="0" smtClean="0"/>
              <a:t>Constructionist approach</a:t>
            </a:r>
            <a:r>
              <a:rPr lang="th-TH" sz="2400" b="1" dirty="0" smtClean="0"/>
              <a:t>)</a:t>
            </a: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5293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8.4 การเลือกวิธีเก็บรวบรวมและวิเคราะห์ข้อมูล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56300" y="600055"/>
            <a:ext cx="45288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8.4.3 การวิเคราะห์เนื้อหา </a:t>
            </a:r>
            <a:r>
              <a:rPr lang="en-US" sz="2800" b="1" dirty="0" smtClean="0">
                <a:solidFill>
                  <a:schemeClr val="bg1"/>
                </a:solidFill>
              </a:rPr>
              <a:t>(Content analysis)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45320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indent="-288000"/>
            <a:r>
              <a:rPr lang="th-TH" sz="3200" b="1" dirty="0" smtClean="0"/>
              <a:t>การวิเคราะห์เนื้อหา </a:t>
            </a:r>
            <a:r>
              <a:rPr lang="en-US" sz="3200" b="1" dirty="0" smtClean="0"/>
              <a:t>(Content Analysis)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99592" y="1844824"/>
            <a:ext cx="7597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-288000"/>
            <a:r>
              <a:rPr lang="th-TH" sz="2400" dirty="0" smtClean="0"/>
              <a:t>การวิเคราะห์เนื้อหาเป็นวิธีการศึกษาข้อมูลจากการสัมภาษณ์หรือจากแหล่งข้อมูล และนับสิ่งที่ซ้ำกัน นำมาจัดกลุ่ม 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71600" y="2780928"/>
          <a:ext cx="7488831" cy="3688080"/>
        </p:xfrm>
        <a:graphic>
          <a:graphicData uri="http://schemas.openxmlformats.org/drawingml/2006/table">
            <a:tbl>
              <a:tblPr/>
              <a:tblGrid>
                <a:gridCol w="3920153"/>
                <a:gridCol w="891720"/>
                <a:gridCol w="892619"/>
                <a:gridCol w="892619"/>
                <a:gridCol w="891720"/>
              </a:tblGrid>
              <a:tr h="0">
                <a:tc gridSpan="5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800" b="1" dirty="0" smtClean="0">
                          <a:latin typeface="Angsana New"/>
                          <a:ea typeface="Calibri"/>
                        </a:rPr>
                        <a:t>การ</a:t>
                      </a:r>
                      <a:r>
                        <a:rPr lang="th-TH" sz="1800" b="1" dirty="0">
                          <a:latin typeface="Angsana New"/>
                          <a:ea typeface="Calibri"/>
                        </a:rPr>
                        <a:t>นับความถี่ของคำโดยใช้รหัส</a:t>
                      </a:r>
                      <a:endParaRPr lang="en-US" sz="18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Angsana New"/>
                          <a:ea typeface="Calibri"/>
                        </a:rPr>
                        <a:t>“</a:t>
                      </a:r>
                      <a:r>
                        <a:rPr lang="th-TH" sz="1600" b="1">
                          <a:latin typeface="Angsana New"/>
                          <a:ea typeface="Calibri"/>
                        </a:rPr>
                        <a:t>อยากให้ท่านอธิบายประสบการณ์ในการดื่มเครื่องดื่ม </a:t>
                      </a:r>
                      <a:r>
                        <a:rPr lang="en-US" sz="1600" b="1">
                          <a:latin typeface="Angsana New"/>
                          <a:ea typeface="Calibri"/>
                        </a:rPr>
                        <a:t>ABC”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ความถี่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 dirty="0" smtClean="0">
                          <a:latin typeface="Angsana New"/>
                          <a:ea typeface="Calibri"/>
                        </a:rPr>
                        <a:t>คลายร้อน</a:t>
                      </a:r>
                      <a:endParaRPr lang="en-US" sz="18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 dirty="0" smtClean="0">
                          <a:latin typeface="Angsana New"/>
                          <a:ea typeface="Calibri"/>
                        </a:rPr>
                        <a:t>ซ่า</a:t>
                      </a:r>
                      <a:endParaRPr lang="en-US" sz="18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 dirty="0" smtClean="0">
                          <a:latin typeface="Angsana New"/>
                          <a:ea typeface="Calibri"/>
                        </a:rPr>
                        <a:t>หวาน</a:t>
                      </a:r>
                      <a:endParaRPr lang="en-US" sz="18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 dirty="0" smtClean="0">
                          <a:latin typeface="Angsana New"/>
                          <a:ea typeface="Calibri"/>
                        </a:rPr>
                        <a:t>จืด</a:t>
                      </a:r>
                      <a:endParaRPr lang="en-US" sz="18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ดื่มครั้งแรกเมื่อเดือนที่แล้วรู้สึกว่ามันซ่า ๆ ทำให้คลายร้อน</a:t>
                      </a:r>
                      <a:br>
                        <a:rPr lang="th-TH" sz="1600" b="1">
                          <a:latin typeface="Angsana New"/>
                          <a:ea typeface="Calibri"/>
                        </a:rPr>
                      </a:br>
                      <a:r>
                        <a:rPr lang="th-TH" sz="1600" b="1">
                          <a:latin typeface="Angsana New"/>
                          <a:ea typeface="Calibri"/>
                        </a:rPr>
                        <a:t>(ผู้หญิง อายุ 25 ปี ดื่มเครื่องดื่มโคล่าเป็นประจำ)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/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/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-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-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รสหวานทำให้รู้สึกคลายร้อนได้ดีเลย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(ผู้ชาย อายุ 22 ปี ดื่มเครื่องดื่มโคล่าเป็นบางครั้ง)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/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-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/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-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จืดไปหน่อยนะ แต่ก็ซ่าดี</a:t>
                      </a:r>
                      <a:br>
                        <a:rPr lang="th-TH" sz="1600" b="1">
                          <a:latin typeface="Angsana New"/>
                          <a:ea typeface="Calibri"/>
                        </a:rPr>
                      </a:br>
                      <a:r>
                        <a:rPr lang="th-TH" sz="1600" b="1">
                          <a:latin typeface="Angsana New"/>
                          <a:ea typeface="Calibri"/>
                        </a:rPr>
                        <a:t>(ผู้ชาย อายุ 23 ปี ดื่มเครื่องดื่มโคล่าเป็นบางครั้ง)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-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/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-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/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ปกติชอบดื่มเครื่องดื่มประเภทโคล่าอยู่แล้ว พอดื่มแล้วรู้สึกซ่า เหมาะกับหน้าร้อนมาก เพราะช่วยคลายร้อนได้เยอะ</a:t>
                      </a:r>
                      <a:br>
                        <a:rPr lang="th-TH" sz="1600" b="1">
                          <a:latin typeface="Angsana New"/>
                          <a:ea typeface="Calibri"/>
                        </a:rPr>
                      </a:br>
                      <a:r>
                        <a:rPr lang="th-TH" sz="1600" b="1">
                          <a:latin typeface="Angsana New"/>
                          <a:ea typeface="Calibri"/>
                        </a:rPr>
                        <a:t>(ผู้ชาย อายุ 20 ปี ดื่มเครื่องดื่มโคล่าเป็นประจำ)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/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/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-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-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ร้อน ๆ แบบนี้ ความหวานช่วยคลายร้อนได้ดีเลย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(ผู้หญิง อายุ 21 ปี ดื่มเครื่องดื่มโคล่าเป็นบางครั้ง)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/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-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/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-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รวมความถี่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4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3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2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 dirty="0">
                          <a:latin typeface="Angsana New"/>
                          <a:ea typeface="Calibri"/>
                        </a:rPr>
                        <a:t>1</a:t>
                      </a:r>
                      <a:endParaRPr lang="en-US" sz="18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5293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8.4 การเลือกวิธีเก็บรวบรวมและวิเคราะห์ข้อมูล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48934" y="600055"/>
            <a:ext cx="33361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8.4.4 การวิเคราะห์สรุปประเด็น 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53799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การวิเคราะห์สรุปประเด็น</a:t>
            </a:r>
            <a:r>
              <a:rPr lang="en-US" sz="3200" b="1" dirty="0" smtClean="0"/>
              <a:t> (Thematic analysis) 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1844824"/>
            <a:ext cx="7597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-288000"/>
            <a:r>
              <a:rPr lang="th-TH" sz="2400" dirty="0" smtClean="0"/>
              <a:t>การวิเคราะห์สรุปประเด็นเป็นกระบวนการแตกข้อมูลที่ได้จากการสัมภาษณ์เป็นส่วนย่อย ๆ และวิเคราะห์เพื่อหาความหมาย ความเชื่อมโยงหรือความสัมพันธ์กันแล้วสรุปเป็นประเด็นเพื่อตอบวัตถุประสงค์การวิจัย 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115616" y="3212976"/>
          <a:ext cx="7704856" cy="2712720"/>
        </p:xfrm>
        <a:graphic>
          <a:graphicData uri="http://schemas.openxmlformats.org/drawingml/2006/table">
            <a:tbl>
              <a:tblPr/>
              <a:tblGrid>
                <a:gridCol w="746103"/>
                <a:gridCol w="3995347"/>
                <a:gridCol w="2963406"/>
              </a:tblGrid>
              <a:tr h="0">
                <a:tc gridSpan="3"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800" b="1" dirty="0" smtClean="0">
                          <a:latin typeface="Angsana New"/>
                          <a:ea typeface="Calibri"/>
                        </a:rPr>
                        <a:t>การ</a:t>
                      </a:r>
                      <a:r>
                        <a:rPr lang="th-TH" sz="1800" b="1" dirty="0">
                          <a:latin typeface="Angsana New"/>
                          <a:ea typeface="Calibri"/>
                        </a:rPr>
                        <a:t>แปลความหมายบทสนทนา</a:t>
                      </a:r>
                      <a:endParaRPr lang="en-US" sz="18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ลำดับที่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บทสนทนา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ความหมาย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1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ครั้งล่าสุดไปมาเมื่อเดือนก่อนหลังจากไม่ได้ไปมาเกือบ 6 เดือน 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สวนจตุจักรได้รับความนิยมลดลง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2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ผมว่าทุกอย่างก็เหมือน ๆ เดิม 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ไม่ค่อยมีความแปลกใหม่ที่จะดึงดูดให้กลับไปอีก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3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แต่ที่เปลี่ยนไป คือ คนต่างชาติเยอะขึ้นมาก ๆ ดูเหมือนคนไทยน้อยลงนะ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ต่างชาติเพิ่มขึ้น สวนจตุจักรได้รับความนิยมจากคนไทยลดลง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4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เมื่อก่อนผมจะมาเดินเล่นบ่อยนะ แต่หลัง ๆ ไม่ค่อยได้มา เพราะมันร้อนมาก และร้านค้าก็เดิม ๆ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สวนจตุจักรได้รับความนิยมลดลง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6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ยกเว้นตั้งใจมาซื้อของก็จะตรงไปที่ร้านที่คุ้นเคยเลย 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มาตลาดนัดสวนจตุจักรเพราะมีวัตถุประสงค์เฉพาะ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7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600" b="1">
                          <a:latin typeface="Angsana New"/>
                          <a:ea typeface="Calibri"/>
                        </a:rPr>
                        <a:t>ถ้าอยากเดินเล่นไปตลาดนัดที่อื่นดีกว่า ของแปลก ๆ เยอะดี ส่วนใหญ่เปิดช่วงเย็นถึงค่ำ ๆ เดินได้นานไม่ร้อน </a:t>
                      </a:r>
                      <a:endParaRPr lang="en-US" sz="1800" b="1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1600" b="1" dirty="0">
                          <a:latin typeface="Angsana New"/>
                          <a:ea typeface="Calibri"/>
                        </a:rPr>
                        <a:t>ไม่ค่อยมีความแปลกใหม่ ตลาดนัดสวนจตุจักรไม่เหมาะสำหรับเดินเล่น</a:t>
                      </a:r>
                      <a:endParaRPr lang="en-US" sz="1800" b="1" dirty="0">
                        <a:latin typeface="Angsana New"/>
                        <a:ea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28009" y="3140968"/>
            <a:ext cx="3360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“</a:t>
            </a:r>
            <a:r>
              <a:rPr lang="th-TH" b="1" dirty="0" smtClean="0">
                <a:solidFill>
                  <a:srgbClr val="C00000"/>
                </a:solidFill>
              </a:rPr>
              <a:t>อยากให้พูดอะไรก็ได้เกี่ยวกับตลาดนัดสวนจตุจักร</a:t>
            </a:r>
            <a:r>
              <a:rPr lang="en-US" b="1" dirty="0" smtClean="0">
                <a:solidFill>
                  <a:srgbClr val="C00000"/>
                </a:solidFill>
              </a:rPr>
              <a:t>”</a:t>
            </a:r>
            <a:endParaRPr lang="th-TH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5293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8.4 การเลือกวิธีเก็บรวบรวมและวิเคราะห์ข้อมูล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15784" y="600055"/>
            <a:ext cx="2669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8.4.5 การสร้างความหมาย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56188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การสร้างความหมาย (</a:t>
            </a:r>
            <a:r>
              <a:rPr lang="en-US" sz="3200" b="1" dirty="0" smtClean="0"/>
              <a:t>Constructionist approach</a:t>
            </a:r>
            <a:r>
              <a:rPr lang="th-TH" sz="3200" b="1" dirty="0" smtClean="0"/>
              <a:t>)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1844824"/>
            <a:ext cx="7597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-288000"/>
            <a:r>
              <a:rPr lang="th-TH" sz="2400" dirty="0" smtClean="0"/>
              <a:t>การสร้างความหมาย คือ การวิเคราะห์บทสนทนาโดยพยายามสร้างความเข้าใจและสร้างความหมายภายใต้บทสนทนานั้น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87624" y="2780928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“</a:t>
            </a:r>
            <a:r>
              <a:rPr lang="th-TH" sz="2400" dirty="0" smtClean="0">
                <a:solidFill>
                  <a:srgbClr val="C00000"/>
                </a:solidFill>
              </a:rPr>
              <a:t>ใช้น้ำยาบ้วนปากตอนตื่นนอนและก่อนนอน กลิ่นค่อนข้างแรงเหมือนกลิ่นยาเลย กลิ่นเหมือนน้ำยาฆ่าเชื้อ เวลาใช้บ้วนปากก็ยังได้กลิ่นอยู่ รู้สึกแสบ ๆ ปากบ้างเหมือนกัน แต่ก็ทำให้มั่นใจว่าปากสะอาด</a:t>
            </a:r>
            <a:r>
              <a:rPr lang="en-US" sz="2400" dirty="0" smtClean="0">
                <a:solidFill>
                  <a:srgbClr val="C00000"/>
                </a:solidFill>
              </a:rPr>
              <a:t>”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59632" y="4293096"/>
            <a:ext cx="73448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 smtClean="0"/>
              <a:t>จากเนื้อหาการเล่าประสบการณ์ของการใช้น้ำยาบ้วนปาก จะเห็นได้ว่าหากวิเคราะห์โดยแตกประโยคจะพบเนื้อหาในเชิงลบ เช่น </a:t>
            </a:r>
            <a:r>
              <a:rPr lang="en-US" sz="2400" dirty="0" smtClean="0"/>
              <a:t>“</a:t>
            </a:r>
            <a:r>
              <a:rPr lang="th-TH" sz="2400" dirty="0" smtClean="0"/>
              <a:t>กลิ่นค่อนข้างแรง</a:t>
            </a:r>
            <a:r>
              <a:rPr lang="en-US" sz="2400" dirty="0" smtClean="0"/>
              <a:t>”</a:t>
            </a:r>
            <a:r>
              <a:rPr lang="th-TH" sz="2400" dirty="0" smtClean="0"/>
              <a:t> </a:t>
            </a:r>
            <a:r>
              <a:rPr lang="en-US" sz="2400" dirty="0" smtClean="0"/>
              <a:t>“</a:t>
            </a:r>
            <a:r>
              <a:rPr lang="th-TH" sz="2400" dirty="0" smtClean="0"/>
              <a:t>เหมือนกลิ่นยา </a:t>
            </a:r>
            <a:r>
              <a:rPr lang="en-US" sz="2400" dirty="0" smtClean="0"/>
              <a:t>“</a:t>
            </a:r>
            <a:r>
              <a:rPr lang="th-TH" sz="2400" dirty="0" smtClean="0"/>
              <a:t>กลิ่นเหมือนน้ำยาฆ่าเชื้อ</a:t>
            </a:r>
            <a:r>
              <a:rPr lang="en-US" sz="2400" dirty="0" smtClean="0"/>
              <a:t>”</a:t>
            </a:r>
            <a:r>
              <a:rPr lang="th-TH" sz="2400" dirty="0" smtClean="0"/>
              <a:t> </a:t>
            </a:r>
            <a:r>
              <a:rPr lang="en-US" sz="2400" dirty="0" smtClean="0"/>
              <a:t>“</a:t>
            </a:r>
            <a:r>
              <a:rPr lang="th-TH" sz="2400" dirty="0" smtClean="0"/>
              <a:t>แสบปาก</a:t>
            </a:r>
            <a:r>
              <a:rPr lang="en-US" sz="2400" dirty="0" smtClean="0"/>
              <a:t>”</a:t>
            </a:r>
            <a:r>
              <a:rPr lang="th-TH" sz="2400" dirty="0" smtClean="0"/>
              <a:t> พบเนื้อหาเชิงบวก คือ </a:t>
            </a:r>
            <a:r>
              <a:rPr lang="en-US" sz="2400" dirty="0" smtClean="0"/>
              <a:t>“</a:t>
            </a:r>
            <a:r>
              <a:rPr lang="th-TH" sz="2400" dirty="0" smtClean="0"/>
              <a:t>มั่นใจว่าปากสะอาด</a:t>
            </a:r>
            <a:r>
              <a:rPr lang="en-US" sz="2400" dirty="0" smtClean="0"/>
              <a:t>” </a:t>
            </a:r>
            <a:r>
              <a:rPr lang="th-TH" sz="2400" dirty="0" smtClean="0"/>
              <a:t>แต่เมื่อพิจารณาความหมายและลำดับของข้อมูลแล้ว สามารถสร้างความหมายได้ว่า </a:t>
            </a:r>
            <a:r>
              <a:rPr lang="en-US" sz="2400" dirty="0" smtClean="0"/>
              <a:t>“</a:t>
            </a:r>
            <a:r>
              <a:rPr lang="th-TH" sz="2400" dirty="0" smtClean="0"/>
              <a:t>กลิ่นและการแสบปากเล็กน้อย ทำให้ผู้บริโภคมีความมั่นใจต่อประสิทธิภาพของน้ำยาบ้วนปาก</a:t>
            </a:r>
            <a:r>
              <a:rPr lang="en-US" sz="2400" dirty="0" smtClean="0"/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384329"/>
            <a:ext cx="8856984" cy="55399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th-TH" sz="3000" b="1" dirty="0" smtClean="0">
                <a:solidFill>
                  <a:schemeClr val="bg1"/>
                </a:solidFill>
              </a:rPr>
              <a:t>บทที่ 8 การวิจัยเชิงคุณภาพ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7016" y="1844093"/>
            <a:ext cx="8856984" cy="58477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r"/>
            <a:r>
              <a:rPr lang="th-TH" sz="3200" b="1" dirty="0" smtClean="0">
                <a:solidFill>
                  <a:schemeClr val="bg1"/>
                </a:solidFill>
              </a:rPr>
              <a:t>วิจัย</a:t>
            </a:r>
            <a:r>
              <a:rPr lang="th-TH" sz="3200" b="1" dirty="0" smtClean="0">
                <a:solidFill>
                  <a:schemeClr val="bg1"/>
                </a:solidFill>
              </a:rPr>
              <a:t>การตลาด</a:t>
            </a:r>
            <a:endParaRPr lang="en-US" sz="3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4294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8.1 คุณลักษณะของการวิจัยเชิงคุณภาพ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03675" y="600055"/>
            <a:ext cx="3581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8.1.2 หน้าที่ของการวิจัยเชิงคุณภาพ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56637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การวิจัยเชิงคุณภาพมีหน้าที่สำคัญ 4 ประการ ได้แก่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87624" y="2060848"/>
            <a:ext cx="7705956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th-TH" sz="2400" b="1" dirty="0" smtClean="0"/>
              <a:t>การระบุบริบท </a:t>
            </a:r>
            <a:r>
              <a:rPr lang="en-US" sz="2400" b="1" dirty="0" smtClean="0"/>
              <a:t>(Contextual)</a:t>
            </a:r>
            <a:r>
              <a:rPr lang="en-US" sz="2400" dirty="0" smtClean="0"/>
              <a:t> </a:t>
            </a:r>
            <a:r>
              <a:rPr lang="th-TH" sz="2400" dirty="0" smtClean="0"/>
              <a:t>คือ การบรรยายรูปแบบหรือธรรมชาติที่เกิดขึ้น </a:t>
            </a:r>
            <a:br>
              <a:rPr lang="th-TH" sz="2400" dirty="0" smtClean="0"/>
            </a:br>
            <a:r>
              <a:rPr lang="th-TH" sz="2400" dirty="0" smtClean="0"/>
              <a:t>เช่น เมื่อรับชมโฆษณาแล้วผู้บริโภคเกิดการรับรู้อย่างไรต่อภาพลักษณ์ของสินค้า </a:t>
            </a:r>
            <a:endParaRPr lang="en-US" sz="2400" dirty="0" smtClean="0"/>
          </a:p>
          <a:p>
            <a:pPr lvl="0"/>
            <a:endParaRPr lang="th-TH" sz="2400" b="1" dirty="0" smtClean="0"/>
          </a:p>
          <a:p>
            <a:pPr lvl="0"/>
            <a:r>
              <a:rPr lang="th-TH" sz="2400" b="1" dirty="0" smtClean="0"/>
              <a:t>การอธิบาย</a:t>
            </a:r>
            <a:r>
              <a:rPr lang="en-US" sz="2400" b="1" dirty="0" smtClean="0"/>
              <a:t> (Explanatory)</a:t>
            </a:r>
            <a:r>
              <a:rPr lang="en-US" sz="2400" dirty="0" smtClean="0"/>
              <a:t> </a:t>
            </a:r>
            <a:r>
              <a:rPr lang="th-TH" sz="2400" dirty="0" smtClean="0"/>
              <a:t>คือ การศึกษาเหตุผลของสิ่งที่เป็นอยู่ </a:t>
            </a:r>
            <a:br>
              <a:rPr lang="th-TH" sz="2400" dirty="0" smtClean="0"/>
            </a:br>
            <a:r>
              <a:rPr lang="th-TH" sz="2400" dirty="0" smtClean="0"/>
              <a:t>เช่น ทำไมโฆษณาจึงสร้างให้ผู้บริโภคเกิดการรับรู้ต่อภาพลักษณ์ของสินค้าในรูปแบบนั้น</a:t>
            </a:r>
          </a:p>
          <a:p>
            <a:pPr lvl="0"/>
            <a:endParaRPr lang="en-US" sz="2400" dirty="0" smtClean="0"/>
          </a:p>
          <a:p>
            <a:pPr lvl="0"/>
            <a:r>
              <a:rPr lang="th-TH" sz="2400" b="1" dirty="0" smtClean="0"/>
              <a:t>ประเมิน </a:t>
            </a:r>
            <a:r>
              <a:rPr lang="en-US" sz="2400" b="1" dirty="0" smtClean="0"/>
              <a:t>(Evaluative)</a:t>
            </a:r>
            <a:r>
              <a:rPr lang="en-US" sz="2400" dirty="0" smtClean="0"/>
              <a:t> </a:t>
            </a:r>
            <a:r>
              <a:rPr lang="th-TH" sz="2400" dirty="0" smtClean="0"/>
              <a:t>คือ การประเมินประสิทธิผลของสิ่งที่เป็นอยู่ </a:t>
            </a:r>
            <a:br>
              <a:rPr lang="th-TH" sz="2400" dirty="0" smtClean="0"/>
            </a:br>
            <a:r>
              <a:rPr lang="th-TH" sz="2400" dirty="0" smtClean="0"/>
              <a:t>เช่น หากปรับเปลี่ยนรูปแบบโฆษณา ผู้บริโภคจะเกิดการเปลี่ยนแปลงการรับรู้หรือไม่ อย่างไร</a:t>
            </a:r>
          </a:p>
          <a:p>
            <a:pPr lvl="0"/>
            <a:endParaRPr lang="th-TH" sz="2400" b="1" dirty="0" smtClean="0"/>
          </a:p>
          <a:p>
            <a:pPr lvl="0"/>
            <a:r>
              <a:rPr lang="th-TH" sz="2400" b="1" dirty="0" smtClean="0"/>
              <a:t>การสร้าง </a:t>
            </a:r>
            <a:r>
              <a:rPr lang="en-US" sz="2400" b="1" dirty="0" smtClean="0"/>
              <a:t>(Generative)</a:t>
            </a:r>
            <a:r>
              <a:rPr lang="en-US" sz="2400" dirty="0" smtClean="0"/>
              <a:t> </a:t>
            </a:r>
            <a:r>
              <a:rPr lang="th-TH" sz="2400" dirty="0" smtClean="0"/>
              <a:t>คือ การช่วยสร้างทฤษฎี กลยุทธ์ หรือการกระทำ </a:t>
            </a:r>
          </a:p>
          <a:p>
            <a:pPr lvl="0"/>
            <a:r>
              <a:rPr lang="th-TH" sz="2400" dirty="0" smtClean="0"/>
              <a:t>เช่น รูปแบบโฆษณาใดที่สร้างให้ผู้บริโภคเกิดการรับรู้ว่าสินค้ามีคุณภาพสูง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4294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8.1 คุณลักษณะของการวิจัยเชิงคุณภาพ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00195" y="600055"/>
            <a:ext cx="45849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8.1.3 การวิจัยเชิงคุณภาพกับงานด้านการตลาด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45945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การวิจัยเชิงคุณภาพกับงานด้านการตลาด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43608" y="1844824"/>
            <a:ext cx="20585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1. การสร้างแนวคิด</a:t>
            </a:r>
            <a:r>
              <a:rPr lang="th-TH" sz="2800" dirty="0" smtClean="0"/>
              <a:t> </a:t>
            </a:r>
            <a:endParaRPr lang="th-TH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691680" y="2276872"/>
            <a:ext cx="48965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การค้นหาแนวคิดผลิตภัณฑ์ใหม่</a:t>
            </a:r>
            <a:r>
              <a:rPr lang="th-TH" sz="2400" dirty="0" smtClean="0"/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การหาข้อความที่ใช้ในการโฆษณา </a:t>
            </a:r>
            <a:r>
              <a:rPr lang="en-US" sz="2400" b="1" dirty="0" smtClean="0"/>
              <a:t>(Advertising copy)</a:t>
            </a:r>
            <a:r>
              <a:rPr lang="th-TH" sz="2400" dirty="0" smtClean="0"/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การหาแนวทางการส่งเสริมการตลาด</a:t>
            </a:r>
            <a:r>
              <a:rPr lang="th-TH" sz="2400" dirty="0" smtClean="0"/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การปรับปรุงสินค้า</a:t>
            </a:r>
            <a:r>
              <a:rPr lang="th-TH" sz="2400" dirty="0" smtClean="0"/>
              <a:t> </a:t>
            </a:r>
            <a:endParaRPr lang="th-TH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173617" y="3985900"/>
            <a:ext cx="23182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800" b="1" dirty="0" smtClean="0"/>
              <a:t>2. การทดสอบแนวคิด </a:t>
            </a:r>
            <a:endParaRPr lang="th-TH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763688" y="4604935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th-TH" sz="2400" b="1" dirty="0" smtClean="0"/>
              <a:t> การคัดกรองผลิตภัณฑ์ใหม่</a:t>
            </a:r>
            <a:r>
              <a:rPr lang="th-TH" sz="2400" dirty="0" smtClean="0"/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th-TH" sz="2400" dirty="0" smtClean="0"/>
              <a:t> </a:t>
            </a:r>
            <a:r>
              <a:rPr lang="th-TH" sz="2400" b="1" dirty="0" smtClean="0"/>
              <a:t>การปรับปรุงแนวคิดด้านการตลาด</a:t>
            </a:r>
            <a:r>
              <a:rPr lang="th-TH" sz="2400" dirty="0" smtClean="0"/>
              <a:t> </a:t>
            </a:r>
          </a:p>
          <a:p>
            <a:pPr>
              <a:buFont typeface="Courier New" pitchFamily="49" charset="0"/>
              <a:buChar char="o"/>
            </a:pPr>
            <a:r>
              <a:rPr lang="th-TH" sz="2400" dirty="0" smtClean="0"/>
              <a:t> </a:t>
            </a:r>
            <a:r>
              <a:rPr lang="th-TH" sz="2400" b="1" dirty="0" smtClean="0"/>
              <a:t>การปรับเปลี่ยนตำแหน่งทางการตลาด</a:t>
            </a:r>
            <a:r>
              <a:rPr lang="th-TH" sz="2400" dirty="0" smtClean="0"/>
              <a:t> </a:t>
            </a:r>
            <a:endParaRPr lang="th-TH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44294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8.1 คุณลักษณะของการวิจัยเชิงคุณภาพ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93681" y="600055"/>
            <a:ext cx="37914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8.1.4 กระบวนการการวิจัยเชิงคุณภาพ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36904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กระบวนการการวิจัยเชิงคุณภาพ</a:t>
            </a:r>
          </a:p>
        </p:txBody>
      </p:sp>
      <p:sp>
        <p:nvSpPr>
          <p:cNvPr id="38918" name="Arc 6"/>
          <p:cNvSpPr>
            <a:spLocks/>
          </p:cNvSpPr>
          <p:nvPr/>
        </p:nvSpPr>
        <p:spPr bwMode="auto">
          <a:xfrm rot="18982336">
            <a:off x="3007533" y="2060848"/>
            <a:ext cx="2144512" cy="189044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30962"/>
              <a:gd name="T2" fmla="*/ 19466 w 21600"/>
              <a:gd name="T3" fmla="*/ 30962 h 30962"/>
              <a:gd name="T4" fmla="*/ 0 w 21600"/>
              <a:gd name="T5" fmla="*/ 21600 h 30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0962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841"/>
                  <a:pt x="20870" y="28040"/>
                  <a:pt x="19465" y="30961"/>
                </a:cubicBezTo>
              </a:path>
              <a:path w="21600" h="30962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841"/>
                  <a:pt x="20870" y="28040"/>
                  <a:pt x="19465" y="30961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360000" tIns="45720" rIns="36000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8919" name="Arc 7"/>
          <p:cNvSpPr>
            <a:spLocks/>
          </p:cNvSpPr>
          <p:nvPr/>
        </p:nvSpPr>
        <p:spPr bwMode="auto">
          <a:xfrm rot="18982336">
            <a:off x="4303677" y="2060848"/>
            <a:ext cx="2144512" cy="189044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30962"/>
              <a:gd name="T2" fmla="*/ 19466 w 21600"/>
              <a:gd name="T3" fmla="*/ 30962 h 30962"/>
              <a:gd name="T4" fmla="*/ 0 w 21600"/>
              <a:gd name="T5" fmla="*/ 21600 h 30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0962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841"/>
                  <a:pt x="20870" y="28040"/>
                  <a:pt x="19465" y="30961"/>
                </a:cubicBezTo>
              </a:path>
              <a:path w="21600" h="30962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841"/>
                  <a:pt x="20870" y="28040"/>
                  <a:pt x="19465" y="30961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360000" tIns="45720" rIns="36000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grpSp>
        <p:nvGrpSpPr>
          <p:cNvPr id="38920" name="Group 8"/>
          <p:cNvGrpSpPr>
            <a:grpSpLocks/>
          </p:cNvGrpSpPr>
          <p:nvPr/>
        </p:nvGrpSpPr>
        <p:grpSpPr bwMode="auto">
          <a:xfrm>
            <a:off x="1763688" y="2898868"/>
            <a:ext cx="6084100" cy="376565"/>
            <a:chOff x="2490" y="10880"/>
            <a:chExt cx="5589" cy="346"/>
          </a:xfrm>
        </p:grpSpPr>
        <p:sp>
          <p:nvSpPr>
            <p:cNvPr id="38921" name="Arc 9"/>
            <p:cNvSpPr>
              <a:spLocks/>
            </p:cNvSpPr>
            <p:nvPr/>
          </p:nvSpPr>
          <p:spPr bwMode="auto">
            <a:xfrm rot="9156015" flipH="1" flipV="1">
              <a:off x="2490" y="10880"/>
              <a:ext cx="680" cy="34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360000" tIns="45720" rIns="36000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8922" name="Arc 10"/>
            <p:cNvSpPr>
              <a:spLocks/>
            </p:cNvSpPr>
            <p:nvPr/>
          </p:nvSpPr>
          <p:spPr bwMode="auto">
            <a:xfrm rot="9156015" flipH="1" flipV="1">
              <a:off x="5004" y="10880"/>
              <a:ext cx="680" cy="34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360000" tIns="45720" rIns="36000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8923" name="Arc 11"/>
            <p:cNvSpPr>
              <a:spLocks/>
            </p:cNvSpPr>
            <p:nvPr/>
          </p:nvSpPr>
          <p:spPr bwMode="auto">
            <a:xfrm rot="9156015" flipH="1" flipV="1">
              <a:off x="6187" y="10880"/>
              <a:ext cx="680" cy="34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360000" tIns="45720" rIns="36000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8924" name="Arc 12"/>
            <p:cNvSpPr>
              <a:spLocks/>
            </p:cNvSpPr>
            <p:nvPr/>
          </p:nvSpPr>
          <p:spPr bwMode="auto">
            <a:xfrm rot="9156015" flipH="1" flipV="1">
              <a:off x="7399" y="10880"/>
              <a:ext cx="680" cy="34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360000" tIns="45720" rIns="36000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38925" name="Arc 13"/>
          <p:cNvSpPr>
            <a:spLocks/>
          </p:cNvSpPr>
          <p:nvPr/>
        </p:nvSpPr>
        <p:spPr bwMode="auto">
          <a:xfrm rot="18982336">
            <a:off x="1878552" y="2268721"/>
            <a:ext cx="1692749" cy="151823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30962"/>
              <a:gd name="T2" fmla="*/ 19466 w 21600"/>
              <a:gd name="T3" fmla="*/ 30962 h 30962"/>
              <a:gd name="T4" fmla="*/ 0 w 21600"/>
              <a:gd name="T5" fmla="*/ 21600 h 30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0962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841"/>
                  <a:pt x="20870" y="28040"/>
                  <a:pt x="19465" y="30961"/>
                </a:cubicBezTo>
              </a:path>
              <a:path w="21600" h="30962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841"/>
                  <a:pt x="20870" y="28040"/>
                  <a:pt x="19465" y="30961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360000" tIns="45720" rIns="36000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8926" name="Arc 14"/>
          <p:cNvSpPr>
            <a:spLocks/>
          </p:cNvSpPr>
          <p:nvPr/>
        </p:nvSpPr>
        <p:spPr bwMode="auto">
          <a:xfrm rot="7718030">
            <a:off x="3629670" y="2022304"/>
            <a:ext cx="3496830" cy="3990751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30962"/>
              <a:gd name="T2" fmla="*/ 19466 w 21600"/>
              <a:gd name="T3" fmla="*/ 30962 h 30962"/>
              <a:gd name="T4" fmla="*/ 0 w 21600"/>
              <a:gd name="T5" fmla="*/ 21600 h 30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0962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841"/>
                  <a:pt x="20870" y="28040"/>
                  <a:pt x="19465" y="30961"/>
                </a:cubicBezTo>
              </a:path>
              <a:path w="21600" h="30962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841"/>
                  <a:pt x="20870" y="28040"/>
                  <a:pt x="19465" y="30961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360000" tIns="45720" rIns="36000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8927" name="Arc 15"/>
          <p:cNvSpPr>
            <a:spLocks/>
          </p:cNvSpPr>
          <p:nvPr/>
        </p:nvSpPr>
        <p:spPr bwMode="auto">
          <a:xfrm rot="7354569">
            <a:off x="4599601" y="2852907"/>
            <a:ext cx="1652097" cy="221635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30653"/>
              <a:gd name="T2" fmla="*/ 19611 w 21600"/>
              <a:gd name="T3" fmla="*/ 30653 h 30653"/>
              <a:gd name="T4" fmla="*/ 0 w 21600"/>
              <a:gd name="T5" fmla="*/ 21600 h 30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0653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726"/>
                  <a:pt x="20921" y="27814"/>
                  <a:pt x="19611" y="30653"/>
                </a:cubicBezTo>
              </a:path>
              <a:path w="21600" h="30653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726"/>
                  <a:pt x="20921" y="27814"/>
                  <a:pt x="19611" y="30653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360000" tIns="45720" rIns="36000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8928" name="Arc 16"/>
          <p:cNvSpPr>
            <a:spLocks/>
          </p:cNvSpPr>
          <p:nvPr/>
        </p:nvSpPr>
        <p:spPr bwMode="auto">
          <a:xfrm rot="7354569">
            <a:off x="3228585" y="2862702"/>
            <a:ext cx="1652097" cy="221635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30653"/>
              <a:gd name="T2" fmla="*/ 19611 w 21600"/>
              <a:gd name="T3" fmla="*/ 30653 h 30653"/>
              <a:gd name="T4" fmla="*/ 0 w 21600"/>
              <a:gd name="T5" fmla="*/ 21600 h 30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0653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726"/>
                  <a:pt x="20921" y="27814"/>
                  <a:pt x="19611" y="30653"/>
                </a:cubicBezTo>
              </a:path>
              <a:path w="21600" h="30653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4726"/>
                  <a:pt x="20921" y="27814"/>
                  <a:pt x="19611" y="30653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360000" tIns="45720" rIns="36000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8929" name="Arc 17"/>
          <p:cNvSpPr>
            <a:spLocks/>
          </p:cNvSpPr>
          <p:nvPr/>
        </p:nvSpPr>
        <p:spPr bwMode="auto">
          <a:xfrm rot="9156015">
            <a:off x="6917611" y="3705327"/>
            <a:ext cx="740238" cy="37656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360000" tIns="45720" rIns="36000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8930" name="Arc 18"/>
          <p:cNvSpPr>
            <a:spLocks/>
          </p:cNvSpPr>
          <p:nvPr/>
        </p:nvSpPr>
        <p:spPr bwMode="auto">
          <a:xfrm rot="9156015">
            <a:off x="5993891" y="3705327"/>
            <a:ext cx="740238" cy="37656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360000" tIns="45720" rIns="36000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8931" name="Arc 19"/>
          <p:cNvSpPr>
            <a:spLocks/>
          </p:cNvSpPr>
          <p:nvPr/>
        </p:nvSpPr>
        <p:spPr bwMode="auto">
          <a:xfrm rot="9156015">
            <a:off x="3104958" y="3705327"/>
            <a:ext cx="740238" cy="37656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360000" tIns="45720" rIns="36000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8932" name="Arc 20"/>
          <p:cNvSpPr>
            <a:spLocks/>
          </p:cNvSpPr>
          <p:nvPr/>
        </p:nvSpPr>
        <p:spPr bwMode="auto">
          <a:xfrm rot="9156015">
            <a:off x="1573749" y="3705327"/>
            <a:ext cx="740238" cy="37656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360000" tIns="45720" rIns="36000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38933" name="Rectangle 21"/>
          <p:cNvSpPr>
            <a:spLocks noChangeArrowheads="1"/>
          </p:cNvSpPr>
          <p:nvPr/>
        </p:nvSpPr>
        <p:spPr bwMode="auto">
          <a:xfrm>
            <a:off x="1043608" y="3135038"/>
            <a:ext cx="7933605" cy="659533"/>
          </a:xfrm>
          <a:prstGeom prst="rect">
            <a:avLst/>
          </a:prstGeom>
          <a:solidFill>
            <a:srgbClr val="D8D8D8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th-TH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cxnSp>
        <p:nvCxnSpPr>
          <p:cNvPr id="38934" name="AutoShape 22"/>
          <p:cNvCxnSpPr>
            <a:cxnSpLocks noChangeShapeType="1"/>
          </p:cNvCxnSpPr>
          <p:nvPr/>
        </p:nvCxnSpPr>
        <p:spPr bwMode="auto">
          <a:xfrm>
            <a:off x="1860127" y="3473137"/>
            <a:ext cx="224248" cy="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8935" name="AutoShape 23"/>
          <p:cNvCxnSpPr>
            <a:cxnSpLocks noChangeShapeType="1"/>
          </p:cNvCxnSpPr>
          <p:nvPr/>
        </p:nvCxnSpPr>
        <p:spPr bwMode="auto">
          <a:xfrm>
            <a:off x="3228279" y="3473137"/>
            <a:ext cx="224248" cy="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8936" name="AutoShape 24"/>
          <p:cNvCxnSpPr>
            <a:cxnSpLocks noChangeShapeType="1"/>
          </p:cNvCxnSpPr>
          <p:nvPr/>
        </p:nvCxnSpPr>
        <p:spPr bwMode="auto">
          <a:xfrm>
            <a:off x="4964695" y="3473137"/>
            <a:ext cx="224248" cy="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8937" name="AutoShape 25"/>
          <p:cNvCxnSpPr>
            <a:cxnSpLocks noChangeShapeType="1"/>
          </p:cNvCxnSpPr>
          <p:nvPr/>
        </p:nvCxnSpPr>
        <p:spPr bwMode="auto">
          <a:xfrm>
            <a:off x="6087089" y="3440684"/>
            <a:ext cx="224248" cy="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8938" name="AutoShape 26"/>
          <p:cNvCxnSpPr>
            <a:cxnSpLocks noChangeShapeType="1"/>
          </p:cNvCxnSpPr>
          <p:nvPr/>
        </p:nvCxnSpPr>
        <p:spPr bwMode="auto">
          <a:xfrm>
            <a:off x="7628991" y="3473137"/>
            <a:ext cx="224248" cy="0"/>
          </a:xfrm>
          <a:prstGeom prst="straightConnector1">
            <a:avLst/>
          </a:prstGeom>
          <a:noFill/>
          <a:ln w="1270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35" name="TextBox 34"/>
          <p:cNvSpPr txBox="1"/>
          <p:nvPr/>
        </p:nvSpPr>
        <p:spPr>
          <a:xfrm>
            <a:off x="1076263" y="3242305"/>
            <a:ext cx="797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แนวคิด</a:t>
            </a:r>
            <a:endParaRPr lang="th-TH" sz="24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012367" y="3242305"/>
            <a:ext cx="1269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ข้อมูล/ทฤษฎี</a:t>
            </a:r>
            <a:endParaRPr lang="th-TH" sz="24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452527" y="3242305"/>
            <a:ext cx="1577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ออกแบบการวิจัย</a:t>
            </a:r>
            <a:endParaRPr lang="th-TH" sz="24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196252" y="3242305"/>
            <a:ext cx="992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เก็บข้อมูล</a:t>
            </a:r>
            <a:endParaRPr lang="th-TH" sz="24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282021" y="3242305"/>
            <a:ext cx="14189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วิเคราะห์ข้อมูล</a:t>
            </a:r>
            <a:endParaRPr lang="th-TH" sz="24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845015" y="3242305"/>
            <a:ext cx="10695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latin typeface="Angsana New" pitchFamily="18" charset="-34"/>
                <a:ea typeface="Angsana New" pitchFamily="18" charset="-34"/>
                <a:cs typeface="Angsana New" pitchFamily="18" charset="-34"/>
              </a:rPr>
              <a:t>รายงานผล</a:t>
            </a:r>
            <a:endParaRPr lang="th-TH" sz="2400" b="1" dirty="0">
              <a:latin typeface="Angsana New" pitchFamily="18" charset="-34"/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85106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8.2 การสนทนากลุ่มหรือการสัมภาษณ์เป็นกลุ่ม (</a:t>
            </a:r>
            <a:r>
              <a:rPr lang="en-US" sz="3200" b="1" dirty="0" smtClean="0">
                <a:solidFill>
                  <a:schemeClr val="bg1"/>
                </a:solidFill>
              </a:rPr>
              <a:t>Focus group interviewing)</a:t>
            </a:r>
            <a:r>
              <a:rPr lang="th-TH" sz="3200" b="1" dirty="0" smtClean="0">
                <a:solidFill>
                  <a:schemeClr val="bg1"/>
                </a:solidFill>
              </a:rPr>
              <a:t> 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19092" y="600055"/>
            <a:ext cx="3466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8.2.1 กระบวนการการสนทนากลุ่ม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42723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ข้อดีและข้อจำกัดของการสนทนากลุ่ม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71600" y="1916832"/>
            <a:ext cx="79208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u="sng" dirty="0" smtClean="0"/>
              <a:t>ข้อดีของการสนทนากลุ่ม</a:t>
            </a:r>
            <a:endParaRPr lang="en-US" sz="2400" b="1" u="sng" dirty="0" smtClean="0"/>
          </a:p>
          <a:p>
            <a:pPr lvl="1">
              <a:buFont typeface="Courier New" pitchFamily="49" charset="0"/>
              <a:buChar char="o"/>
            </a:pPr>
            <a:r>
              <a:rPr lang="th-TH" sz="2400" dirty="0" smtClean="0"/>
              <a:t> มีความยืดหยุ่นสูง เช่น จำนวนของผู้ให้สัมภาษณ์ จำนวนกลุ่ม ค่าใช้จ่าย และเวลา</a:t>
            </a: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th-TH" sz="2400" dirty="0" smtClean="0"/>
              <a:t> ทำให้สามารถเก็บข้อมูลได้จำนวนมากจากกลุ่มเป้าหมายเมื่อเทียบกับช่วงเวลา</a:t>
            </a: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th-TH" sz="2400" dirty="0" smtClean="0"/>
              <a:t> ทำให้เข้าใจข้อมูลเชิงลึกในหัวข้อที่ดำเนินการสัมภาษณ์</a:t>
            </a: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th-TH" sz="2400" dirty="0" smtClean="0"/>
              <a:t> ทำให้นักวิจัยการตลาดเข้าใจข้อสรุปของกลุ่มที่ให้สัมภาษณ์มากยิ่งขึ้น เนื่องจากสามารถ</a:t>
            </a:r>
            <a:br>
              <a:rPr lang="th-TH" sz="2400" dirty="0" smtClean="0"/>
            </a:br>
            <a:r>
              <a:rPr lang="th-TH" sz="2400" dirty="0" smtClean="0"/>
              <a:t>     สอบถามเพื่อเจาะประเด็นที่ต้องการทราบ รวมทั้งปฏิกิริยาของผู้ให้สัมภาษณ์</a:t>
            </a: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th-TH" sz="2400" dirty="0" smtClean="0"/>
              <a:t> ผู้ดำเนินการสัมภาษณ์สามารถค้นหาประเด็นใหม่ระหว่างการสัมภาษณ์</a:t>
            </a: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th-TH" sz="2400" dirty="0" smtClean="0"/>
              <a:t> ไม่ต้องมีกลยุทธ์ที่ซับซ้อนในการกำหนดกลุ่มตัวอย่าง เช่น การกำหนดสัดส่วน การ     </a:t>
            </a:r>
            <a:br>
              <a:rPr lang="th-TH" sz="2400" dirty="0" smtClean="0"/>
            </a:br>
            <a:r>
              <a:rPr lang="th-TH" sz="2400" dirty="0" smtClean="0"/>
              <a:t>      กำหนดจำนวน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85106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8.2 การสนทนากลุ่มหรือการสัมภาษณ์เป็นกลุ่ม (</a:t>
            </a:r>
            <a:r>
              <a:rPr lang="en-US" sz="3200" b="1" dirty="0" smtClean="0">
                <a:solidFill>
                  <a:schemeClr val="bg1"/>
                </a:solidFill>
              </a:rPr>
              <a:t>Focus group interviewing)</a:t>
            </a:r>
            <a:r>
              <a:rPr lang="th-TH" sz="3200" b="1" dirty="0" smtClean="0">
                <a:solidFill>
                  <a:schemeClr val="bg1"/>
                </a:solidFill>
              </a:rPr>
              <a:t> 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19092" y="600055"/>
            <a:ext cx="3466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8.2.1 กระบวนการการสนทนากลุ่ม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42723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ข้อดีและข้อจำกัดของการสนทนากลุ่ม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43608" y="2060848"/>
            <a:ext cx="79208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u="sng" dirty="0" smtClean="0"/>
              <a:t>ข้อจำกัดของการสนทนากลุ่ม</a:t>
            </a:r>
            <a:endParaRPr lang="en-US" sz="2400" b="1" u="sng" dirty="0" smtClean="0"/>
          </a:p>
          <a:p>
            <a:pPr lvl="1">
              <a:buFont typeface="Courier New" pitchFamily="49" charset="0"/>
              <a:buChar char="o"/>
            </a:pPr>
            <a:r>
              <a:rPr lang="th-TH" sz="2400" dirty="0" smtClean="0"/>
              <a:t> คุณภาพของข้อมูลขึ้นกับทักษะของผู้ดำเนินการสัมภาษณ์</a:t>
            </a: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th-TH" sz="2400" dirty="0" smtClean="0"/>
              <a:t> ใช้เทคนิคการวิเคราะห์ข้อมูลที่แตกต่างจากวิธีการสัมภาษณ์แบบอื่น</a:t>
            </a: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th-TH" sz="2400" dirty="0" smtClean="0"/>
              <a:t> ผู้ให้สัมภาษณ์ให้ข้อมูลแบบสมัครใจ จึงอาจได้จำนวนไม่เพียงพอ</a:t>
            </a: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th-TH" sz="2400" dirty="0" smtClean="0"/>
              <a:t> แต่ละกลุ่มของการสัมภาษณ์ต้องการเวลาเท่า ๆ กัน</a:t>
            </a: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th-TH" sz="2400" dirty="0" smtClean="0"/>
              <a:t> จำนวนคำถามมีได้จำกัด</a:t>
            </a:r>
            <a:endParaRPr lang="en-US" sz="2400" dirty="0" smtClean="0"/>
          </a:p>
          <a:p>
            <a:pPr lvl="1">
              <a:buFont typeface="Courier New" pitchFamily="49" charset="0"/>
              <a:buChar char="o"/>
            </a:pPr>
            <a:r>
              <a:rPr lang="th-TH" sz="2400" dirty="0" smtClean="0"/>
              <a:t> ผู้ให้สัมภาษณ์บางคนอาจมีบุคลิกนำผู้อื่น ทำให้ส่งผลต่อการแสดงความคิดเห็นของผู้อื่น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07" y="158156"/>
            <a:ext cx="85106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chemeClr val="bg1"/>
                </a:solidFill>
              </a:rPr>
              <a:t>8.2 การสนทนากลุ่มหรือการสัมภาษณ์เป็นกลุ่ม (</a:t>
            </a:r>
            <a:r>
              <a:rPr lang="en-US" sz="3200" b="1" dirty="0" smtClean="0">
                <a:solidFill>
                  <a:schemeClr val="bg1"/>
                </a:solidFill>
              </a:rPr>
              <a:t>Focus group interviewing)</a:t>
            </a:r>
            <a:r>
              <a:rPr lang="th-TH" sz="3200" b="1" dirty="0" smtClean="0">
                <a:solidFill>
                  <a:schemeClr val="bg1"/>
                </a:solidFill>
              </a:rPr>
              <a:t> </a:t>
            </a:r>
            <a:endParaRPr lang="en-US" sz="3200" b="1" dirty="0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19092" y="600055"/>
            <a:ext cx="3466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th-TH" sz="2800" b="1" dirty="0" smtClean="0">
                <a:solidFill>
                  <a:schemeClr val="bg1"/>
                </a:solidFill>
              </a:rPr>
              <a:t>8.2.1 กระบวนการการสนทนากลุ่ม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7584" y="1321604"/>
            <a:ext cx="33233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 smtClean="0"/>
              <a:t>กระบวนการการสนทนากลุ่ม</a:t>
            </a:r>
          </a:p>
        </p:txBody>
      </p:sp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1619672" y="2132856"/>
            <a:ext cx="6812482" cy="3240360"/>
            <a:chOff x="1899" y="5479"/>
            <a:chExt cx="7496" cy="3566"/>
          </a:xfrm>
        </p:grpSpPr>
        <p:sp>
          <p:nvSpPr>
            <p:cNvPr id="39939" name="Oval 3"/>
            <p:cNvSpPr>
              <a:spLocks noChangeArrowheads="1"/>
            </p:cNvSpPr>
            <p:nvPr/>
          </p:nvSpPr>
          <p:spPr bwMode="auto">
            <a:xfrm>
              <a:off x="6719" y="6834"/>
              <a:ext cx="2676" cy="1198"/>
            </a:xfrm>
            <a:prstGeom prst="ellipse">
              <a:avLst/>
            </a:prstGeom>
            <a:solidFill>
              <a:srgbClr val="D8D8D8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45720" rIns="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th-TH" sz="2000" b="1" dirty="0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จัดเตรียมการสัมภาษณ์</a:t>
              </a:r>
            </a:p>
          </p:txBody>
        </p:sp>
        <p:sp>
          <p:nvSpPr>
            <p:cNvPr id="39940" name="Arc 4"/>
            <p:cNvSpPr>
              <a:spLocks/>
            </p:cNvSpPr>
            <p:nvPr/>
          </p:nvSpPr>
          <p:spPr bwMode="auto">
            <a:xfrm rot="-872611">
              <a:off x="6649" y="5920"/>
              <a:ext cx="1088" cy="1029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360000" tIns="45720" rIns="36000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9941" name="Arc 5"/>
            <p:cNvSpPr>
              <a:spLocks/>
            </p:cNvSpPr>
            <p:nvPr/>
          </p:nvSpPr>
          <p:spPr bwMode="auto">
            <a:xfrm rot="872611" flipV="1">
              <a:off x="6870" y="7961"/>
              <a:ext cx="1088" cy="1029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 vert="horz" wrap="square" lIns="360000" tIns="45720" rIns="36000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9942" name="Arc 6"/>
            <p:cNvSpPr>
              <a:spLocks/>
            </p:cNvSpPr>
            <p:nvPr/>
          </p:nvSpPr>
          <p:spPr bwMode="auto">
            <a:xfrm rot="-872611" flipH="1" flipV="1">
              <a:off x="3150" y="7961"/>
              <a:ext cx="1088" cy="1029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360000" tIns="45720" rIns="36000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9943" name="Oval 7"/>
            <p:cNvSpPr>
              <a:spLocks noChangeArrowheads="1"/>
            </p:cNvSpPr>
            <p:nvPr/>
          </p:nvSpPr>
          <p:spPr bwMode="auto">
            <a:xfrm>
              <a:off x="3794" y="5479"/>
              <a:ext cx="2676" cy="1198"/>
            </a:xfrm>
            <a:prstGeom prst="ellipse">
              <a:avLst/>
            </a:prstGeom>
            <a:solidFill>
              <a:srgbClr val="D8D8D8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เตรียมกลุ่มตัวอย่าง</a:t>
              </a:r>
              <a:endPara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ea typeface="Angsana New" pitchFamily="18" charset="-34"/>
                <a:cs typeface="Angsana New" pitchFamily="18" charset="-34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th-TH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เพื่อการสัมภาษณ์</a:t>
              </a:r>
              <a:endParaRPr kumimoji="0" lang="th-TH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gsana New" pitchFamily="18" charset="-34"/>
                <a:cs typeface="Angsana New" pitchFamily="18" charset="-34"/>
              </a:endParaRPr>
            </a:p>
          </p:txBody>
        </p:sp>
        <p:sp>
          <p:nvSpPr>
            <p:cNvPr id="39944" name="Oval 8"/>
            <p:cNvSpPr>
              <a:spLocks noChangeArrowheads="1"/>
            </p:cNvSpPr>
            <p:nvPr/>
          </p:nvSpPr>
          <p:spPr bwMode="auto">
            <a:xfrm>
              <a:off x="4243" y="7847"/>
              <a:ext cx="2676" cy="1198"/>
            </a:xfrm>
            <a:prstGeom prst="ellipse">
              <a:avLst/>
            </a:prstGeom>
            <a:solidFill>
              <a:srgbClr val="D8D8D8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45720" rIns="0" bIns="45720" numCol="1" anchor="ctr" anchorCtr="0" compatLnSpc="1">
              <a:prstTxWarp prst="textNoShape">
                <a:avLst/>
              </a:prstTxWarp>
            </a:bodyPr>
            <a:lstStyle/>
            <a:p>
              <a:pPr marR="0" lv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th-TH" sz="2000" b="1" dirty="0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ดำเนินการสัมภาษณ์</a:t>
              </a:r>
            </a:p>
          </p:txBody>
        </p:sp>
        <p:sp>
          <p:nvSpPr>
            <p:cNvPr id="39945" name="Oval 9"/>
            <p:cNvSpPr>
              <a:spLocks noChangeArrowheads="1"/>
            </p:cNvSpPr>
            <p:nvPr/>
          </p:nvSpPr>
          <p:spPr bwMode="auto">
            <a:xfrm>
              <a:off x="1899" y="6834"/>
              <a:ext cx="2676" cy="1198"/>
            </a:xfrm>
            <a:prstGeom prst="ellipse">
              <a:avLst/>
            </a:prstGeom>
            <a:solidFill>
              <a:srgbClr val="D8D8D8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45720" rIns="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th-TH" sz="2000" b="1" dirty="0" smtClean="0">
                  <a:latin typeface="Angsana New" pitchFamily="18" charset="-34"/>
                  <a:ea typeface="Angsana New" pitchFamily="18" charset="-34"/>
                  <a:cs typeface="Angsana New" pitchFamily="18" charset="-34"/>
                </a:rPr>
                <a:t>จัดทำรายงาน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ut's Template 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sana New">
      <a:majorFont>
        <a:latin typeface="Angsana New"/>
        <a:ea typeface=""/>
        <a:cs typeface="Angsana New"/>
      </a:majorFont>
      <a:minorFont>
        <a:latin typeface="Angsana New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Wut's Template 01</Template>
  <TotalTime>12498</TotalTime>
  <Words>3420</Words>
  <Application>Microsoft Office PowerPoint</Application>
  <PresentationFormat>On-screen Show (4:3)</PresentationFormat>
  <Paragraphs>403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Angsana New</vt:lpstr>
      <vt:lpstr>Arial</vt:lpstr>
      <vt:lpstr>Calibri</vt:lpstr>
      <vt:lpstr>Cordia New</vt:lpstr>
      <vt:lpstr>Courier New</vt:lpstr>
      <vt:lpstr>Wingdings</vt:lpstr>
      <vt:lpstr>Wut's Template 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บธม. 612 การจัดการในฐานะผู้ประกอบการ</dc:title>
  <dc:creator>Administrator</dc:creator>
  <cp:lastModifiedBy>Wut Sookcharoen</cp:lastModifiedBy>
  <cp:revision>1432</cp:revision>
  <dcterms:created xsi:type="dcterms:W3CDTF">2011-07-14T07:15:29Z</dcterms:created>
  <dcterms:modified xsi:type="dcterms:W3CDTF">2018-06-06T01:57:47Z</dcterms:modified>
</cp:coreProperties>
</file>